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1954" r:id="rId2"/>
    <p:sldId id="1959" r:id="rId3"/>
    <p:sldId id="2923" r:id="rId4"/>
    <p:sldId id="2925" r:id="rId5"/>
    <p:sldId id="2922" r:id="rId6"/>
    <p:sldId id="2921" r:id="rId7"/>
    <p:sldId id="2926" r:id="rId8"/>
    <p:sldId id="3150" r:id="rId9"/>
    <p:sldId id="3263" r:id="rId10"/>
    <p:sldId id="3264" r:id="rId11"/>
    <p:sldId id="3323" r:id="rId12"/>
    <p:sldId id="3326" r:id="rId13"/>
    <p:sldId id="3266" r:id="rId14"/>
    <p:sldId id="3327" r:id="rId15"/>
    <p:sldId id="3328" r:id="rId16"/>
    <p:sldId id="3332" r:id="rId17"/>
    <p:sldId id="3333" r:id="rId18"/>
    <p:sldId id="3371" r:id="rId19"/>
    <p:sldId id="3336" r:id="rId20"/>
    <p:sldId id="3337" r:id="rId21"/>
    <p:sldId id="3338" r:id="rId22"/>
    <p:sldId id="3374" r:id="rId23"/>
    <p:sldId id="3375" r:id="rId24"/>
    <p:sldId id="3372" r:id="rId25"/>
    <p:sldId id="3373" r:id="rId26"/>
    <p:sldId id="3243" r:id="rId27"/>
    <p:sldId id="2022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2A3F8"/>
    <a:srgbClr val="C9C7CA"/>
    <a:srgbClr val="D2D1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352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276" y="10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0FE3B2-183A-4C5D-BF68-3C9A861B3993}" type="datetimeFigureOut">
              <a:rPr lang="en-US" smtClean="0"/>
              <a:t>12/5/2022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A056BE-74AE-4C9E-AD26-95B7297450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0867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Configurator – same one as in Harmony training.</a:t>
            </a:r>
          </a:p>
          <a:p>
            <a:endParaRPr lang="en-US" dirty="0"/>
          </a:p>
          <a:p>
            <a:r>
              <a:rPr lang="en-US" dirty="0"/>
              <a:t>But now here you see the graphics components, Displays, Drivers, Processor, Templates.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7820B9-D5B9-4B9A-B3AE-285FB358A4CF}" type="slidenum">
              <a:rPr lang="en-US" altLang="en-US" smtClean="0"/>
              <a:pPr/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58320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Designer and it’s main parts. Go thru them with basic description, will discuss in detail later.</a:t>
            </a:r>
          </a:p>
          <a:p>
            <a:endParaRPr lang="en-US" dirty="0"/>
          </a:p>
          <a:p>
            <a:r>
              <a:rPr lang="en-US" dirty="0"/>
              <a:t>Summary: Inclusive development environment that lets you design the graphical UI.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7820B9-D5B9-4B9A-B3AE-285FB358A4CF}" type="slidenum">
              <a:rPr lang="en-US" altLang="en-US" smtClean="0"/>
              <a:pPr/>
              <a:t>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663259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7820B9-D5B9-4B9A-B3AE-285FB358A4CF}" type="slidenum">
              <a:rPr lang="en-US" altLang="en-US" smtClean="0"/>
              <a:pPr/>
              <a:t>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556343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7820B9-D5B9-4B9A-B3AE-285FB358A4CF}" type="slidenum">
              <a:rPr lang="en-US" altLang="en-US" smtClean="0"/>
              <a:pPr/>
              <a:t>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230878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F8CB49-A7FB-5E4A-B599-DE211813512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5891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5.5 </a:t>
            </a:r>
            <a:r>
              <a:rPr lang="en-US"/>
              <a:t>hours in (END)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2B7B9BC0-4173-4157-B786-15719772FC5B}" type="slidenum">
              <a:rPr lang="en-US" sz="1400" b="0" strike="noStrike" spc="-1" smtClean="0">
                <a:latin typeface="Times New Roman"/>
              </a:rPr>
              <a:t>26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6672339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9DE6A-F302-6211-52A8-254867E7EE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B27F349-450E-59E2-07C0-D597E5AC59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891919-E497-D544-3355-DF3C5FCC7A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F33B6-1432-467B-B2E0-2C02B602AC0A}" type="datetimeFigureOut">
              <a:rPr lang="en-US" smtClean="0"/>
              <a:t>12/5/2022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317681-7A1A-9DBE-1105-E8B52D7F5E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38EF5C-C407-C831-D49A-A4B7DBB1E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15611-E2A7-4EB0-8425-41673B66DC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2888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73636F-7ABE-FBF3-727B-8F2AB2D72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90B96A8-C649-1258-7817-5A66612A2B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DAF73B-E086-3D8E-5E9D-D5C93E4BB8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F33B6-1432-467B-B2E0-2C02B602AC0A}" type="datetimeFigureOut">
              <a:rPr lang="en-US" smtClean="0"/>
              <a:t>12/5/2022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DDE486-78F1-6BA2-CFC1-D592DEE8CF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87ED69-BCE1-396D-ABF0-F90DCAF594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15611-E2A7-4EB0-8425-41673B66DC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2431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B16CAC8-A5A0-F1D7-DAA3-561F7873317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F2C41DF-B3E8-9644-AE45-B84F113555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3110A7-5105-3ED6-20C8-F4683E926F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F33B6-1432-467B-B2E0-2C02B602AC0A}" type="datetimeFigureOut">
              <a:rPr lang="en-US" smtClean="0"/>
              <a:t>12/5/2022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FEBB46-8AA7-03BE-2C22-D68B12ED4C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5F27B0-0605-3312-FF45-FAA066ECEF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15611-E2A7-4EB0-8425-41673B66DC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1205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80395" y="2474260"/>
            <a:ext cx="6439132" cy="996522"/>
          </a:xfrm>
          <a:ln>
            <a:noFill/>
          </a:ln>
        </p:spPr>
        <p:txBody>
          <a:bodyPr anchor="b" anchorCtr="0"/>
          <a:lstStyle>
            <a:lvl1pPr algn="r">
              <a:defRPr sz="3800">
                <a:solidFill>
                  <a:srgbClr val="0E3689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F1D45AC-B80D-4805-BA4C-8776489E8022}"/>
              </a:ext>
            </a:extLst>
          </p:cNvPr>
          <p:cNvSpPr/>
          <p:nvPr userDrawn="1"/>
        </p:nvSpPr>
        <p:spPr>
          <a:xfrm>
            <a:off x="9413982" y="6331943"/>
            <a:ext cx="2778020" cy="52605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93" tIns="60947" rIns="121893" bIns="60947" rtlCol="0" anchor="ctr"/>
          <a:lstStyle/>
          <a:p>
            <a:pPr algn="ctr"/>
            <a:endParaRPr lang="en-US" sz="1800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ACBDA27-1F54-4C50-8D76-28815B58BDC3}"/>
              </a:ext>
            </a:extLst>
          </p:cNvPr>
          <p:cNvCxnSpPr/>
          <p:nvPr userDrawn="1"/>
        </p:nvCxnSpPr>
        <p:spPr>
          <a:xfrm>
            <a:off x="7554816" y="2666723"/>
            <a:ext cx="0" cy="835152"/>
          </a:xfrm>
          <a:prstGeom prst="line">
            <a:avLst/>
          </a:prstGeom>
          <a:ln w="12700" cmpd="sng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CEB7A8E4-4917-4A3E-8E2F-D070BB4D10DE}"/>
              </a:ext>
            </a:extLst>
          </p:cNvPr>
          <p:cNvSpPr txBox="1"/>
          <p:nvPr userDrawn="1"/>
        </p:nvSpPr>
        <p:spPr>
          <a:xfrm>
            <a:off x="4068423" y="3799832"/>
            <a:ext cx="7413328" cy="387772"/>
          </a:xfrm>
          <a:prstGeom prst="rect">
            <a:avLst/>
          </a:prstGeom>
          <a:noFill/>
        </p:spPr>
        <p:txBody>
          <a:bodyPr wrap="none" lIns="121893" tIns="60947" rIns="121893" bIns="60947" rtlCol="0">
            <a:spAutoFit/>
          </a:bodyPr>
          <a:lstStyle/>
          <a:p>
            <a:pPr algn="r"/>
            <a:r>
              <a:rPr lang="en-US" sz="1720" dirty="0">
                <a:solidFill>
                  <a:srgbClr val="1D9CE4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 Leading Provider of Smart, Connected and Secure Embedded Control Solutions 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ACBDA27-1F54-4C50-8D76-28815B58BDC3}"/>
              </a:ext>
            </a:extLst>
          </p:cNvPr>
          <p:cNvCxnSpPr/>
          <p:nvPr userDrawn="1"/>
        </p:nvCxnSpPr>
        <p:spPr>
          <a:xfrm flipH="1">
            <a:off x="3411495" y="3724987"/>
            <a:ext cx="7911228" cy="0"/>
          </a:xfrm>
          <a:prstGeom prst="line">
            <a:avLst/>
          </a:prstGeom>
          <a:ln w="12700" cmpd="sng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599BB76E-0E67-7C41-9AEC-8C75006E444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936429" y="6123667"/>
            <a:ext cx="6421522" cy="252110"/>
          </a:xfrm>
          <a:prstGeom prst="rect">
            <a:avLst/>
          </a:prstGeom>
        </p:spPr>
        <p:txBody>
          <a:bodyPr lIns="182880" tIns="0" rIns="0" anchor="t" anchorCtr="0">
            <a:noAutofit/>
          </a:bodyPr>
          <a:lstStyle>
            <a:lvl1pPr marL="0" indent="0" algn="r">
              <a:buNone/>
              <a:defRPr sz="2200" b="0">
                <a:solidFill>
                  <a:srgbClr val="1D9CE4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B2D92EAD-7B52-0549-B90C-8F01DFF1E68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36428" y="5763413"/>
            <a:ext cx="6421917" cy="314325"/>
          </a:xfrm>
          <a:prstGeom prst="rect">
            <a:avLst/>
          </a:prstGeom>
        </p:spPr>
        <p:txBody>
          <a:bodyPr rIns="0" bIns="0" anchor="b" anchorCtr="0">
            <a:noAutofit/>
          </a:bodyPr>
          <a:lstStyle>
            <a:lvl1pPr marL="0" indent="0" algn="r">
              <a:lnSpc>
                <a:spcPts val="2340"/>
              </a:lnSpc>
              <a:buNone/>
              <a:defRPr sz="2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Presented by</a:t>
            </a:r>
          </a:p>
        </p:txBody>
      </p:sp>
      <p:pic>
        <p:nvPicPr>
          <p:cNvPr id="10" name="Picture 9" descr="SCS-015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309" y="5139766"/>
            <a:ext cx="1630845" cy="1630420"/>
          </a:xfrm>
          <a:prstGeom prst="rect">
            <a:avLst/>
          </a:prstGeom>
        </p:spPr>
      </p:pic>
      <p:pic>
        <p:nvPicPr>
          <p:cNvPr id="12" name="Picture 11" descr="MCHP-logo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3669" y="2635936"/>
            <a:ext cx="3585645" cy="902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9959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CAEC6540-64C7-9747-877E-6D8504F5DE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602" y="96296"/>
            <a:ext cx="11403631" cy="777240"/>
          </a:xfrm>
          <a:prstGeom prst="rect">
            <a:avLst/>
          </a:prstGeom>
        </p:spPr>
        <p:txBody>
          <a:bodyPr vert="horz" lIns="121888" tIns="60944" rIns="121888" bIns="60944" rtlCol="0" anchor="t" anchorCtr="0">
            <a:no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986DAD2F-D448-354C-9ACF-03ED78E9AF9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54870" y="923074"/>
            <a:ext cx="11403630" cy="5385963"/>
          </a:xfrm>
          <a:prstGeom prst="rect">
            <a:avLst/>
          </a:prstGeom>
        </p:spPr>
        <p:txBody>
          <a:bodyPr/>
          <a:lstStyle>
            <a:lvl1pPr marL="274201" indent="-274201">
              <a:defRPr sz="3200"/>
            </a:lvl1pPr>
            <a:lvl2pPr marL="576072" indent="-274320">
              <a:defRPr sz="2800"/>
            </a:lvl2pPr>
            <a:lvl3pPr marL="868680" indent="-274320">
              <a:defRPr sz="2400"/>
            </a:lvl3pPr>
            <a:lvl4pPr marL="1143000" indent="-274320">
              <a:defRPr sz="2000"/>
            </a:lvl4pPr>
            <a:lvl5pPr marL="1435608" indent="-274320"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48344651-9BC3-804A-ABEF-ABD80FF3CE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165599" y="6479339"/>
            <a:ext cx="3860800" cy="233968"/>
          </a:xfrm>
          <a:prstGeom prst="rect">
            <a:avLst/>
          </a:prstGeom>
        </p:spPr>
        <p:txBody>
          <a:bodyPr vert="horz" lIns="121888" tIns="60944" rIns="121888" bIns="60944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Microchip Proprietary and Confidential</a:t>
            </a:r>
          </a:p>
        </p:txBody>
      </p:sp>
    </p:spTree>
    <p:extLst>
      <p:ext uri="{BB962C8B-B14F-4D97-AF65-F5344CB8AC3E}">
        <p14:creationId xmlns:p14="http://schemas.microsoft.com/office/powerpoint/2010/main" val="10018417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B9BB9-8088-1B4E-AA38-17BC94EF14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602" y="96295"/>
            <a:ext cx="11403631" cy="777240"/>
          </a:xfrm>
        </p:spPr>
        <p:txBody>
          <a:bodyPr/>
          <a:lstStyle/>
          <a:p>
            <a:r>
              <a:rPr lang="en-US" dirty="0"/>
              <a:t>Click to edit Master 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5F3DB77-FEA1-E44C-9C5F-88B2D4B5D2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8699" y="831987"/>
            <a:ext cx="11403631" cy="42862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>
                <a:solidFill>
                  <a:srgbClr val="1D9CE4"/>
                </a:solidFill>
              </a:defRPr>
            </a:lvl1pPr>
          </a:lstStyle>
          <a:p>
            <a:pPr lvl="0"/>
            <a:r>
              <a:rPr lang="en-US" b="1" kern="0" dirty="0">
                <a:solidFill>
                  <a:srgbClr val="45A8C4"/>
                </a:solidFill>
                <a:latin typeface="+mn-lt"/>
                <a:cs typeface="Calibri"/>
              </a:rPr>
              <a:t>Subtitle</a:t>
            </a:r>
            <a:endParaRPr lang="en-US" dirty="0"/>
          </a:p>
        </p:txBody>
      </p:sp>
      <p:sp>
        <p:nvSpPr>
          <p:cNvPr id="6" name="Content Placeholder 12">
            <a:extLst>
              <a:ext uri="{FF2B5EF4-FFF2-40B4-BE49-F238E27FC236}">
                <a16:creationId xmlns:a16="http://schemas.microsoft.com/office/drawing/2014/main" id="{955162B4-304F-5841-8C1A-37D23DCFC924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55601" y="1403852"/>
            <a:ext cx="11403630" cy="4905184"/>
          </a:xfrm>
          <a:prstGeom prst="rect">
            <a:avLst/>
          </a:prstGeom>
        </p:spPr>
        <p:txBody>
          <a:bodyPr/>
          <a:lstStyle>
            <a:lvl1pPr marL="274201" indent="-274201">
              <a:defRPr/>
            </a:lvl1pPr>
            <a:lvl2pPr marL="576072" indent="-274320">
              <a:defRPr/>
            </a:lvl2pPr>
            <a:lvl3pPr marL="868680" indent="-274320">
              <a:defRPr/>
            </a:lvl3pPr>
            <a:lvl4pPr marL="1143000" indent="-274320">
              <a:defRPr/>
            </a:lvl4pPr>
            <a:lvl5pPr marL="1435608" indent="-274320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DC4207E9-C13E-1647-9F09-C187007808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165599" y="6479339"/>
            <a:ext cx="3860800" cy="233968"/>
          </a:xfrm>
          <a:prstGeom prst="rect">
            <a:avLst/>
          </a:prstGeom>
        </p:spPr>
        <p:txBody>
          <a:bodyPr vert="horz" lIns="121888" tIns="60944" rIns="121888" bIns="60944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Microchip Proprietary and Confidential</a:t>
            </a:r>
          </a:p>
        </p:txBody>
      </p:sp>
    </p:spTree>
    <p:extLst>
      <p:ext uri="{BB962C8B-B14F-4D97-AF65-F5344CB8AC3E}">
        <p14:creationId xmlns:p14="http://schemas.microsoft.com/office/powerpoint/2010/main" val="29790946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399" b="0" strike="noStrike" spc="-1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199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057845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8E9FF1-3E40-79FB-18C5-FB8D16EB6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CF16F0-8AB6-548E-C509-3A94D6A44A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AD3A45-493E-39C7-E332-0988E72956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F33B6-1432-467B-B2E0-2C02B602AC0A}" type="datetimeFigureOut">
              <a:rPr lang="en-US" smtClean="0"/>
              <a:t>12/5/2022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A62256-0135-FB0C-AA50-623CDB1362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E9EC43-3B2D-EC74-F3AD-A736A0F99E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15611-E2A7-4EB0-8425-41673B66DC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3923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F2CC1-E4B5-E672-A6E4-F9EF591B90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BFBB04-8DDB-0D7F-057F-6919249240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F67543-D6F0-55AC-B672-6F4D8B195D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F33B6-1432-467B-B2E0-2C02B602AC0A}" type="datetimeFigureOut">
              <a:rPr lang="en-US" smtClean="0"/>
              <a:t>12/5/2022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50B64A-07D8-8FCD-C692-F6A16DF1A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EC22D6-82AD-4B6F-A511-91C9A4A9C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15611-E2A7-4EB0-8425-41673B66DC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2878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040785-28E7-BF3C-62BC-EED7C9DFC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BFFA5F-FB18-18DD-47D3-0346018FB4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34071B-8F34-9D74-0EE1-5FD76E419B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FF54FF-0283-AB06-0D24-D0D3A6B439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F33B6-1432-467B-B2E0-2C02B602AC0A}" type="datetimeFigureOut">
              <a:rPr lang="en-US" smtClean="0"/>
              <a:t>12/5/2022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17BD0F-96EC-AA32-47A7-90C9C4B5BC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736617-405D-9EED-1CC4-DEE66C6EB2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15611-E2A7-4EB0-8425-41673B66DC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7618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2CDB08-873F-2F5E-9CE9-C28FA44C6F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959524-888C-27FA-0509-C866DA66E4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794932-4CDE-F6D1-EC5D-9530F6082B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2FC9423-8A91-8B80-5DAE-3DA734C24F6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EFF1E73-E9F5-CE28-D54F-ED45F78BA79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08CF2FE-1E7A-1A1F-5D6A-F858A031B8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F33B6-1432-467B-B2E0-2C02B602AC0A}" type="datetimeFigureOut">
              <a:rPr lang="en-US" smtClean="0"/>
              <a:t>12/5/2022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CB888A4-6A33-ECC3-3670-5C73D66096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D418007-6871-CB8A-20CC-F7BCA9597B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15611-E2A7-4EB0-8425-41673B66DC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6436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B7DB1-A2FE-D1B1-83DA-3F281D99FA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76506B-533B-0F85-4DD0-1E03F5FC93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F33B6-1432-467B-B2E0-2C02B602AC0A}" type="datetimeFigureOut">
              <a:rPr lang="en-US" smtClean="0"/>
              <a:t>12/5/2022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D13495-EA84-8B25-B0B2-01F1BEA308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FD9892-E57F-D229-EA53-9BEC8D33C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15611-E2A7-4EB0-8425-41673B66DC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1284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C570C6F-0774-3C79-C697-C85F43CA77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F33B6-1432-467B-B2E0-2C02B602AC0A}" type="datetimeFigureOut">
              <a:rPr lang="en-US" smtClean="0"/>
              <a:t>12/5/2022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AA2792-2132-BB41-9F03-07DE1C70DE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C52E49-A1B7-78F5-6488-8D77F4247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15611-E2A7-4EB0-8425-41673B66DC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4491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8B21C1-C888-63B5-233B-E4D7FD118E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8295C4-B55B-6F60-94CA-8850B73394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A5F944-C180-F6BC-223C-F180BD114F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9CCA4C-6C0A-6D51-73E0-07F77A34CB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F33B6-1432-467B-B2E0-2C02B602AC0A}" type="datetimeFigureOut">
              <a:rPr lang="en-US" smtClean="0"/>
              <a:t>12/5/2022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CD9ED1-7C63-87F6-E240-43931ED51C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5F0BDA-C58D-FA33-5077-0716D8C36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15611-E2A7-4EB0-8425-41673B66DC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7433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0B0926-8E29-0C9B-7948-058D0D46DB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461B3E-59F6-421F-D2A9-BDC9362DB10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E9BF0C-E3CF-8234-B537-1258171527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449B18-6A1C-34CE-0453-037D0AC530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F33B6-1432-467B-B2E0-2C02B602AC0A}" type="datetimeFigureOut">
              <a:rPr lang="en-US" smtClean="0"/>
              <a:t>12/5/2022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7DB088-B572-357C-A154-E659BB43A2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4454D2-7512-2334-8CAE-57A9E4390B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15611-E2A7-4EB0-8425-41673B66DC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8517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0C73787-60DA-4029-3440-F9F5D01078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279178-D91D-3E23-99EB-2038609E04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863547-5759-A157-9554-46335FB471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BF33B6-1432-467B-B2E0-2C02B602AC0A}" type="datetimeFigureOut">
              <a:rPr lang="en-US" smtClean="0"/>
              <a:t>12/5/2022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D59A3D-5577-6A90-74F8-225A27758B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3ECD82-E97B-8FDB-06AB-D1A1C9DC4C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915611-E2A7-4EB0-8425-41673B66DC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2334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8.png"/><Relationship Id="rId4" Type="http://schemas.openxmlformats.org/officeDocument/2006/relationships/notesSlide" Target="../notesSlides/notesSlide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10" Type="http://schemas.openxmlformats.org/officeDocument/2006/relationships/image" Target="../media/image59.svg"/><Relationship Id="rId4" Type="http://schemas.openxmlformats.org/officeDocument/2006/relationships/image" Target="../media/image35.png"/><Relationship Id="rId9" Type="http://schemas.openxmlformats.org/officeDocument/2006/relationships/image" Target="../media/image5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microchiptechnology.sharepoint.com/sites/HumanInterface/SitePages/Legato-Graphics-Workshop-Series.aspx" TargetMode="External"/><Relationship Id="rId2" Type="http://schemas.openxmlformats.org/officeDocument/2006/relationships/hyperlink" Target="https://github.com/mchpgfx/legato.docs/wiki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6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jpe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D854E-F0FA-DA43-9468-0509537A29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0898" y="2490642"/>
            <a:ext cx="7317620" cy="996522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 Harmony Graphics </a:t>
            </a:r>
            <a:br>
              <a:rPr lang="en-US" sz="3600" dirty="0"/>
            </a:br>
            <a:r>
              <a:rPr lang="en-US" sz="3600" dirty="0"/>
              <a:t>Hands-On Training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8671727-C539-E152-E058-F9FF6EFA80C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12/1/2022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65223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D6DA5-1BB5-9C68-9127-AFE1FF8B2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sz="4000" b="1" dirty="0">
                <a:latin typeface="+mn-lt"/>
                <a:ea typeface="+mn-ea"/>
                <a:cs typeface="+mn-cs"/>
              </a:rPr>
              <a:t>Task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E6455C-0A47-B008-6527-B250A89183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11480" indent="-274320">
              <a:spcBef>
                <a:spcPts val="500"/>
              </a:spcBef>
            </a:pPr>
            <a:r>
              <a:rPr lang="en-US" sz="4000" b="1" dirty="0"/>
              <a:t>Understanding HW Overlays &amp; Multi-Layers</a:t>
            </a:r>
          </a:p>
          <a:p>
            <a:pPr marL="411480" indent="-274320">
              <a:spcBef>
                <a:spcPts val="500"/>
              </a:spcBef>
            </a:pPr>
            <a:r>
              <a:rPr lang="en-US" sz="4000" b="1" dirty="0"/>
              <a:t>Handling Events</a:t>
            </a:r>
          </a:p>
          <a:p>
            <a:pPr marL="754380" lvl="1" indent="-274320"/>
            <a:r>
              <a:rPr lang="en-US" sz="4000" b="1" dirty="0"/>
              <a:t>Button Press Event</a:t>
            </a:r>
          </a:p>
          <a:p>
            <a:pPr marL="754380" lvl="1" indent="-274320"/>
            <a:r>
              <a:rPr lang="en-US" sz="4000" b="1" dirty="0"/>
              <a:t>Screen Transition</a:t>
            </a:r>
          </a:p>
          <a:p>
            <a:pPr marL="754380" lvl="1" indent="-274320"/>
            <a:endParaRPr lang="en-US" sz="4000" b="1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30231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34CC7E-1B52-40C3-A81E-FA9B269443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21261" y="35191"/>
            <a:ext cx="4718916" cy="777240"/>
          </a:xfrm>
        </p:spPr>
        <p:txBody>
          <a:bodyPr/>
          <a:lstStyle/>
          <a:p>
            <a:r>
              <a:rPr lang="en-US" sz="3599" b="1" dirty="0">
                <a:latin typeface="+mn-lt"/>
                <a:ea typeface="+mn-ea"/>
                <a:cs typeface="+mn-cs"/>
              </a:rPr>
              <a:t>Hardware</a:t>
            </a:r>
            <a:r>
              <a:rPr lang="en-US" dirty="0"/>
              <a:t> </a:t>
            </a:r>
            <a:r>
              <a:rPr lang="en-US" sz="3599" b="1" dirty="0">
                <a:latin typeface="+mn-lt"/>
                <a:ea typeface="+mn-ea"/>
                <a:cs typeface="+mn-cs"/>
              </a:rPr>
              <a:t>Compositing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76B682-66FB-4C2A-A2F1-809E98BA2E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Integrated Controller HW Overlays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73F9A48-035C-4AC5-8ADF-722BAAB41C4F}"/>
              </a:ext>
            </a:extLst>
          </p:cNvPr>
          <p:cNvCxnSpPr/>
          <p:nvPr/>
        </p:nvCxnSpPr>
        <p:spPr>
          <a:xfrm>
            <a:off x="2515533" y="1720386"/>
            <a:ext cx="0" cy="2650533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AD5DBB8-72B4-405D-A876-C84770DD826B}"/>
              </a:ext>
            </a:extLst>
          </p:cNvPr>
          <p:cNvCxnSpPr/>
          <p:nvPr/>
        </p:nvCxnSpPr>
        <p:spPr>
          <a:xfrm>
            <a:off x="5689706" y="1720386"/>
            <a:ext cx="0" cy="2650533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E40658E-16EF-43E5-97F9-EDA783E5A830}"/>
              </a:ext>
            </a:extLst>
          </p:cNvPr>
          <p:cNvCxnSpPr/>
          <p:nvPr/>
        </p:nvCxnSpPr>
        <p:spPr>
          <a:xfrm>
            <a:off x="8279831" y="1719089"/>
            <a:ext cx="0" cy="2650533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F14A15B-0BE9-43C8-A700-5759D1DDCCFE}"/>
              </a:ext>
            </a:extLst>
          </p:cNvPr>
          <p:cNvSpPr/>
          <p:nvPr/>
        </p:nvSpPr>
        <p:spPr>
          <a:xfrm>
            <a:off x="960508" y="1936984"/>
            <a:ext cx="1303714" cy="223926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Graphics Library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21E49FD-347B-419B-85A0-24E0435C16C2}"/>
              </a:ext>
            </a:extLst>
          </p:cNvPr>
          <p:cNvSpPr/>
          <p:nvPr/>
        </p:nvSpPr>
        <p:spPr>
          <a:xfrm>
            <a:off x="6028358" y="2082982"/>
            <a:ext cx="2028301" cy="163078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Display Controller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Callout: Right Arrow 9">
            <a:extLst>
              <a:ext uri="{FF2B5EF4-FFF2-40B4-BE49-F238E27FC236}">
                <a16:creationId xmlns:a16="http://schemas.microsoft.com/office/drawing/2014/main" id="{AD3B5CFB-2798-48FC-9D53-C6A1D740DA6B}"/>
              </a:ext>
            </a:extLst>
          </p:cNvPr>
          <p:cNvSpPr/>
          <p:nvPr/>
        </p:nvSpPr>
        <p:spPr>
          <a:xfrm>
            <a:off x="6180720" y="2685365"/>
            <a:ext cx="2467919" cy="866190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69093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8C05EBF-6AC4-4558-9A9C-F3C78B2A0CBB}"/>
              </a:ext>
            </a:extLst>
          </p:cNvPr>
          <p:cNvSpPr/>
          <p:nvPr/>
        </p:nvSpPr>
        <p:spPr>
          <a:xfrm>
            <a:off x="3134798" y="2782376"/>
            <a:ext cx="2247315" cy="143995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ABBE6DC-2E16-472F-ACA1-05547241D98D}"/>
              </a:ext>
            </a:extLst>
          </p:cNvPr>
          <p:cNvSpPr/>
          <p:nvPr/>
        </p:nvSpPr>
        <p:spPr>
          <a:xfrm>
            <a:off x="3322376" y="3376576"/>
            <a:ext cx="977645" cy="6861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8FCE48A-C829-42DA-8167-6F3E9F0F8795}"/>
              </a:ext>
            </a:extLst>
          </p:cNvPr>
          <p:cNvSpPr/>
          <p:nvPr/>
        </p:nvSpPr>
        <p:spPr>
          <a:xfrm>
            <a:off x="563421" y="4581449"/>
            <a:ext cx="11672637" cy="461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664" indent="-285664">
              <a:buFont typeface="Arial" panose="020B0604020202020204" pitchFamily="34" charset="0"/>
              <a:buChar char="•"/>
            </a:pPr>
            <a:r>
              <a:rPr lang="en-US" sz="2399" dirty="0"/>
              <a:t>The LCD Controller in Microchip MPUs have multiple hardware overlays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6B48ED-F87C-4E34-816F-4EB4DAF6BAF3}"/>
              </a:ext>
            </a:extLst>
          </p:cNvPr>
          <p:cNvSpPr/>
          <p:nvPr/>
        </p:nvSpPr>
        <p:spPr>
          <a:xfrm>
            <a:off x="2960520" y="2329815"/>
            <a:ext cx="2247315" cy="1439957"/>
          </a:xfrm>
          <a:prstGeom prst="rect">
            <a:avLst/>
          </a:prstGeom>
          <a:solidFill>
            <a:schemeClr val="bg1">
              <a:alpha val="5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A976717-213B-4557-8F3D-676DE25E6868}"/>
              </a:ext>
            </a:extLst>
          </p:cNvPr>
          <p:cNvSpPr/>
          <p:nvPr/>
        </p:nvSpPr>
        <p:spPr>
          <a:xfrm>
            <a:off x="4125441" y="2767247"/>
            <a:ext cx="977645" cy="87554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9CC5EBF-DE74-4255-A092-66AFBB408641}"/>
              </a:ext>
            </a:extLst>
          </p:cNvPr>
          <p:cNvSpPr/>
          <p:nvPr/>
        </p:nvSpPr>
        <p:spPr>
          <a:xfrm>
            <a:off x="2827204" y="1904896"/>
            <a:ext cx="2247315" cy="1389812"/>
          </a:xfrm>
          <a:prstGeom prst="rect">
            <a:avLst/>
          </a:prstGeom>
          <a:solidFill>
            <a:schemeClr val="bg1">
              <a:alpha val="5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9769F88-DED0-4DD2-BE6B-D535458B22DC}"/>
              </a:ext>
            </a:extLst>
          </p:cNvPr>
          <p:cNvSpPr/>
          <p:nvPr/>
        </p:nvSpPr>
        <p:spPr>
          <a:xfrm>
            <a:off x="6399741" y="2802780"/>
            <a:ext cx="1323629" cy="112333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AEC959C-4538-41D0-BD15-1AB81A0E3F72}"/>
              </a:ext>
            </a:extLst>
          </p:cNvPr>
          <p:cNvSpPr/>
          <p:nvPr/>
        </p:nvSpPr>
        <p:spPr>
          <a:xfrm>
            <a:off x="6399740" y="3287701"/>
            <a:ext cx="1323629" cy="112333"/>
          </a:xfrm>
          <a:prstGeom prst="rect">
            <a:avLst/>
          </a:prstGeom>
          <a:solidFill>
            <a:srgbClr val="00B05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C64FB28-C49E-41BF-94B9-9EAF05C37235}"/>
              </a:ext>
            </a:extLst>
          </p:cNvPr>
          <p:cNvSpPr/>
          <p:nvPr/>
        </p:nvSpPr>
        <p:spPr>
          <a:xfrm>
            <a:off x="6401329" y="3050002"/>
            <a:ext cx="1323629" cy="112333"/>
          </a:xfrm>
          <a:prstGeom prst="rect">
            <a:avLst/>
          </a:prstGeom>
          <a:solidFill>
            <a:srgbClr val="FF00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A2AEFF1-E388-4B16-8E0D-043C977DAEBD}"/>
              </a:ext>
            </a:extLst>
          </p:cNvPr>
          <p:cNvCxnSpPr>
            <a:stCxn id="16" idx="3"/>
            <a:endCxn id="17" idx="1"/>
          </p:cNvCxnSpPr>
          <p:nvPr/>
        </p:nvCxnSpPr>
        <p:spPr>
          <a:xfrm>
            <a:off x="5074518" y="2599804"/>
            <a:ext cx="1325222" cy="259143"/>
          </a:xfrm>
          <a:prstGeom prst="straightConnector1">
            <a:avLst/>
          </a:prstGeom>
          <a:ln w="508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E8A4C8E-04E0-4A05-A9ED-5F183FA687D5}"/>
              </a:ext>
            </a:extLst>
          </p:cNvPr>
          <p:cNvCxnSpPr>
            <a:stCxn id="14" idx="3"/>
            <a:endCxn id="19" idx="1"/>
          </p:cNvCxnSpPr>
          <p:nvPr/>
        </p:nvCxnSpPr>
        <p:spPr>
          <a:xfrm>
            <a:off x="5207834" y="3049794"/>
            <a:ext cx="1193494" cy="56374"/>
          </a:xfrm>
          <a:prstGeom prst="straightConnector1">
            <a:avLst/>
          </a:prstGeom>
          <a:ln w="508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779BBC7-B070-4389-8223-E9E7E0D76898}"/>
              </a:ext>
            </a:extLst>
          </p:cNvPr>
          <p:cNvCxnSpPr>
            <a:stCxn id="11" idx="3"/>
            <a:endCxn id="18" idx="1"/>
          </p:cNvCxnSpPr>
          <p:nvPr/>
        </p:nvCxnSpPr>
        <p:spPr>
          <a:xfrm flipV="1">
            <a:off x="5382113" y="3343867"/>
            <a:ext cx="1017627" cy="158487"/>
          </a:xfrm>
          <a:prstGeom prst="straightConnector1">
            <a:avLst/>
          </a:prstGeom>
          <a:ln w="508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C7ADA203-F1BA-4D2F-855E-126A338F1DFA}"/>
              </a:ext>
            </a:extLst>
          </p:cNvPr>
          <p:cNvSpPr/>
          <p:nvPr/>
        </p:nvSpPr>
        <p:spPr>
          <a:xfrm>
            <a:off x="2326914" y="2473101"/>
            <a:ext cx="995460" cy="165184"/>
          </a:xfrm>
          <a:prstGeom prst="rightArrow">
            <a:avLst>
              <a:gd name="adj1" fmla="val 34931"/>
              <a:gd name="adj2" fmla="val 156019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8605B3D8-FDD4-40A2-B70A-67615A022357}"/>
              </a:ext>
            </a:extLst>
          </p:cNvPr>
          <p:cNvSpPr/>
          <p:nvPr/>
        </p:nvSpPr>
        <p:spPr>
          <a:xfrm>
            <a:off x="2326915" y="3330272"/>
            <a:ext cx="1845537" cy="177836"/>
          </a:xfrm>
          <a:prstGeom prst="rightArrow">
            <a:avLst>
              <a:gd name="adj1" fmla="val 28581"/>
              <a:gd name="adj2" fmla="val 14995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934A9C8B-403C-4F35-AD95-F491C8E5996E}"/>
              </a:ext>
            </a:extLst>
          </p:cNvPr>
          <p:cNvSpPr/>
          <p:nvPr/>
        </p:nvSpPr>
        <p:spPr>
          <a:xfrm>
            <a:off x="2326914" y="3818909"/>
            <a:ext cx="977644" cy="177837"/>
          </a:xfrm>
          <a:prstGeom prst="rightArrow">
            <a:avLst>
              <a:gd name="adj1" fmla="val 29909"/>
              <a:gd name="adj2" fmla="val 15774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3174D6E-65D2-4034-A5A2-B4523F3D947C}"/>
              </a:ext>
            </a:extLst>
          </p:cNvPr>
          <p:cNvSpPr txBox="1"/>
          <p:nvPr/>
        </p:nvSpPr>
        <p:spPr>
          <a:xfrm>
            <a:off x="3201154" y="1535662"/>
            <a:ext cx="1922077" cy="4614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99" dirty="0"/>
              <a:t>Frame Buffers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09DECF7-2689-4D3C-87DA-29B0973B9604}"/>
              </a:ext>
            </a:extLst>
          </p:cNvPr>
          <p:cNvSpPr txBox="1"/>
          <p:nvPr/>
        </p:nvSpPr>
        <p:spPr>
          <a:xfrm>
            <a:off x="8902571" y="1564067"/>
            <a:ext cx="1934769" cy="4614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99" dirty="0"/>
              <a:t>Output Frame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668183F-34CF-46AB-9798-F7A21E962AC9}"/>
              </a:ext>
            </a:extLst>
          </p:cNvPr>
          <p:cNvSpPr/>
          <p:nvPr/>
        </p:nvSpPr>
        <p:spPr>
          <a:xfrm>
            <a:off x="429815" y="5940378"/>
            <a:ext cx="11501809" cy="5887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399" b="1" dirty="0"/>
              <a:t>Dynamic content with minimal load on the CPU, and no GPU needed.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34D2B97-D17B-486E-8396-E9CB884D8EB7}"/>
              </a:ext>
            </a:extLst>
          </p:cNvPr>
          <p:cNvSpPr txBox="1"/>
          <p:nvPr/>
        </p:nvSpPr>
        <p:spPr>
          <a:xfrm>
            <a:off x="3256293" y="2385599"/>
            <a:ext cx="1663741" cy="4614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99" dirty="0">
                <a:solidFill>
                  <a:srgbClr val="1F497D"/>
                </a:solidFill>
              </a:rPr>
              <a:t>Hello World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6351A10B-C0C3-4A11-B388-183E4BB10FE3}"/>
              </a:ext>
            </a:extLst>
          </p:cNvPr>
          <p:cNvGrpSpPr/>
          <p:nvPr/>
        </p:nvGrpSpPr>
        <p:grpSpPr>
          <a:xfrm>
            <a:off x="8674032" y="2336635"/>
            <a:ext cx="2247315" cy="1439958"/>
            <a:chOff x="8674703" y="2051510"/>
            <a:chExt cx="2247900" cy="1440333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14D9F32B-0804-49F4-A7C9-0690CC8A19D7}"/>
                </a:ext>
              </a:extLst>
            </p:cNvPr>
            <p:cNvGrpSpPr/>
            <p:nvPr/>
          </p:nvGrpSpPr>
          <p:grpSpPr>
            <a:xfrm>
              <a:off x="8674703" y="2051510"/>
              <a:ext cx="2247900" cy="1440332"/>
              <a:chOff x="2978152" y="2479187"/>
              <a:chExt cx="2247900" cy="1440332"/>
            </a:xfrm>
          </p:grpSpPr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D69B0223-4FCB-41AA-8F4B-74AC0B680F8D}"/>
                  </a:ext>
                </a:extLst>
              </p:cNvPr>
              <p:cNvSpPr/>
              <p:nvPr/>
            </p:nvSpPr>
            <p:spPr>
              <a:xfrm>
                <a:off x="2978152" y="2479187"/>
                <a:ext cx="2247900" cy="144033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399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337123EB-91D2-4D02-A524-5B890E285645}"/>
                  </a:ext>
                </a:extLst>
              </p:cNvPr>
              <p:cNvSpPr/>
              <p:nvPr/>
            </p:nvSpPr>
            <p:spPr>
              <a:xfrm>
                <a:off x="3206750" y="3053103"/>
                <a:ext cx="977900" cy="686279"/>
              </a:xfrm>
              <a:prstGeom prst="rect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399"/>
              </a:p>
            </p:txBody>
          </p: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E7422343-B1A0-4FAC-BA35-005AB07D3EB8}"/>
                </a:ext>
              </a:extLst>
            </p:cNvPr>
            <p:cNvGrpSpPr/>
            <p:nvPr/>
          </p:nvGrpSpPr>
          <p:grpSpPr>
            <a:xfrm>
              <a:off x="8674703" y="2051511"/>
              <a:ext cx="2247900" cy="1440332"/>
              <a:chOff x="2635250" y="2006069"/>
              <a:chExt cx="2247900" cy="1440332"/>
            </a:xfrm>
          </p:grpSpPr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C69C593F-5527-4ED2-8406-80FB36309336}"/>
                  </a:ext>
                </a:extLst>
              </p:cNvPr>
              <p:cNvSpPr/>
              <p:nvPr/>
            </p:nvSpPr>
            <p:spPr>
              <a:xfrm>
                <a:off x="2635250" y="2006069"/>
                <a:ext cx="2247900" cy="144033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399"/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043BE5CB-3FEF-44F7-8E24-9DCB3F5B55D6}"/>
                  </a:ext>
                </a:extLst>
              </p:cNvPr>
              <p:cNvSpPr/>
              <p:nvPr/>
            </p:nvSpPr>
            <p:spPr>
              <a:xfrm>
                <a:off x="3800475" y="2443614"/>
                <a:ext cx="977900" cy="875769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399"/>
              </a:p>
            </p:txBody>
          </p:sp>
        </p:grp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6DEBC7CA-378F-4475-8844-AB236DDAF31C}"/>
                </a:ext>
              </a:extLst>
            </p:cNvPr>
            <p:cNvSpPr/>
            <p:nvPr/>
          </p:nvSpPr>
          <p:spPr>
            <a:xfrm>
              <a:off x="8674703" y="2051510"/>
              <a:ext cx="2247900" cy="1440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E81AC8F-0DB3-4D38-9608-47A67EC9C3AC}"/>
                </a:ext>
              </a:extLst>
            </p:cNvPr>
            <p:cNvSpPr txBox="1"/>
            <p:nvPr/>
          </p:nvSpPr>
          <p:spPr>
            <a:xfrm>
              <a:off x="9112086" y="2451911"/>
              <a:ext cx="1664174" cy="4615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399" dirty="0">
                  <a:solidFill>
                    <a:srgbClr val="1F497D"/>
                  </a:solidFill>
                </a:rPr>
                <a:t>Hello World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66B4B984-2A47-4FED-98B0-2C1FAA3A933E}"/>
              </a:ext>
            </a:extLst>
          </p:cNvPr>
          <p:cNvGrpSpPr/>
          <p:nvPr/>
        </p:nvGrpSpPr>
        <p:grpSpPr>
          <a:xfrm>
            <a:off x="6304895" y="2802781"/>
            <a:ext cx="1660828" cy="1360661"/>
            <a:chOff x="6304949" y="2487296"/>
            <a:chExt cx="1661261" cy="1361015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CC52CBD-1A34-4BBC-879C-19A7D7128AFF}"/>
                </a:ext>
              </a:extLst>
            </p:cNvPr>
            <p:cNvSpPr txBox="1"/>
            <p:nvPr/>
          </p:nvSpPr>
          <p:spPr>
            <a:xfrm>
              <a:off x="6304949" y="3509757"/>
              <a:ext cx="166126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HW Overlays</a:t>
              </a:r>
              <a:endParaRPr lang="en-US" sz="1600" dirty="0"/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5AB59488-7448-45F4-B9BE-E82E7596FE79}"/>
                </a:ext>
              </a:extLst>
            </p:cNvPr>
            <p:cNvCxnSpPr>
              <a:stCxn id="40" idx="0"/>
              <a:endCxn id="19" idx="2"/>
            </p:cNvCxnSpPr>
            <p:nvPr/>
          </p:nvCxnSpPr>
          <p:spPr>
            <a:xfrm flipH="1" flipV="1">
              <a:off x="7063395" y="3162264"/>
              <a:ext cx="72185" cy="34749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4FD1171E-BC12-4448-A0DF-2F77B2DA9B16}"/>
                </a:ext>
              </a:extLst>
            </p:cNvPr>
            <p:cNvCxnSpPr>
              <a:cxnSpLocks/>
              <a:stCxn id="40" idx="0"/>
            </p:cNvCxnSpPr>
            <p:nvPr/>
          </p:nvCxnSpPr>
          <p:spPr>
            <a:xfrm flipV="1">
              <a:off x="7135580" y="2487296"/>
              <a:ext cx="208193" cy="102246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FC9A5EFD-AF65-406F-AD20-5211EC2AF1A2}"/>
                </a:ext>
              </a:extLst>
            </p:cNvPr>
            <p:cNvCxnSpPr>
              <a:cxnSpLocks/>
              <a:stCxn id="40" idx="0"/>
            </p:cNvCxnSpPr>
            <p:nvPr/>
          </p:nvCxnSpPr>
          <p:spPr>
            <a:xfrm flipH="1" flipV="1">
              <a:off x="6738556" y="3028524"/>
              <a:ext cx="397024" cy="48123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Rectangle 43">
            <a:extLst>
              <a:ext uri="{FF2B5EF4-FFF2-40B4-BE49-F238E27FC236}">
                <a16:creationId xmlns:a16="http://schemas.microsoft.com/office/drawing/2014/main" id="{4347C677-1008-4A8B-B097-31A6ACCE79EE}"/>
              </a:ext>
            </a:extLst>
          </p:cNvPr>
          <p:cNvSpPr/>
          <p:nvPr/>
        </p:nvSpPr>
        <p:spPr>
          <a:xfrm>
            <a:off x="563421" y="5099685"/>
            <a:ext cx="11672637" cy="461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664" indent="-285664">
              <a:buFont typeface="Arial" panose="020B0604020202020204" pitchFamily="34" charset="0"/>
              <a:buChar char="•"/>
            </a:pPr>
            <a:r>
              <a:rPr lang="en-US" sz="2399" dirty="0"/>
              <a:t>The graphics library renders to a frame buffer for each HW overlay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59B91A9-4391-4308-8B07-BFA22E9FEA3A}"/>
              </a:ext>
            </a:extLst>
          </p:cNvPr>
          <p:cNvSpPr/>
          <p:nvPr/>
        </p:nvSpPr>
        <p:spPr>
          <a:xfrm>
            <a:off x="563421" y="5555305"/>
            <a:ext cx="11672637" cy="461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664" indent="-285664">
              <a:buFont typeface="Arial" panose="020B0604020202020204" pitchFamily="34" charset="0"/>
              <a:buChar char="•"/>
            </a:pPr>
            <a:r>
              <a:rPr lang="en-US" sz="2399" dirty="0"/>
              <a:t>The display controller composites the overlays into a single frame.</a:t>
            </a:r>
          </a:p>
        </p:txBody>
      </p:sp>
    </p:spTree>
    <p:extLst>
      <p:ext uri="{BB962C8B-B14F-4D97-AF65-F5344CB8AC3E}">
        <p14:creationId xmlns:p14="http://schemas.microsoft.com/office/powerpoint/2010/main" val="683110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500"/>
                            </p:stCondLst>
                            <p:childTnLst>
                              <p:par>
                                <p:cTn id="5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000"/>
                            </p:stCondLst>
                            <p:childTnLst>
                              <p:par>
                                <p:cTn id="7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500"/>
                            </p:stCondLst>
                            <p:childTnLst>
                              <p:par>
                                <p:cTn id="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2000"/>
                            </p:stCondLst>
                            <p:childTnLst>
                              <p:par>
                                <p:cTn id="8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2500"/>
                            </p:stCondLst>
                            <p:childTnLst>
                              <p:par>
                                <p:cTn id="8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3000"/>
                            </p:stCondLst>
                            <p:childTnLst>
                              <p:par>
                                <p:cTn id="8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3500"/>
                            </p:stCondLst>
                            <p:childTnLst>
                              <p:par>
                                <p:cTn id="9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500"/>
                            </p:stCondLst>
                            <p:childTnLst>
                              <p:par>
                                <p:cTn id="102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000"/>
                            </p:stCondLst>
                            <p:childTnLst>
                              <p:par>
                                <p:cTn id="10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1500"/>
                            </p:stCondLst>
                            <p:childTnLst>
                              <p:par>
                                <p:cTn id="1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3" grpId="0" animBg="1"/>
      <p:bldP spid="24" grpId="0" animBg="1"/>
      <p:bldP spid="25" grpId="0" animBg="1"/>
      <p:bldP spid="26" grpId="0"/>
      <p:bldP spid="27" grpId="0"/>
      <p:bldP spid="28" grpId="0"/>
      <p:bldP spid="29" grpId="0"/>
      <p:bldP spid="44" grpId="0"/>
      <p:bldP spid="4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42F002-01B1-4E24-8640-E04FB68E2D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5150" y="159153"/>
            <a:ext cx="11403631" cy="777240"/>
          </a:xfrm>
        </p:spPr>
        <p:txBody>
          <a:bodyPr/>
          <a:lstStyle/>
          <a:p>
            <a:r>
              <a:rPr lang="en-US" sz="3599" b="1" dirty="0">
                <a:latin typeface="+mn-lt"/>
                <a:ea typeface="+mn-ea"/>
                <a:cs typeface="+mn-cs"/>
              </a:rPr>
              <a:t>Pro Tip: Use Layers to Overlay Dynamic Content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FADBA2-1960-48BD-B267-4F5BF27B14C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Best Practices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801BE9-881D-4EF2-9AD4-580E831342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4969" b="-1"/>
          <a:stretch/>
        </p:blipFill>
        <p:spPr>
          <a:xfrm>
            <a:off x="4886169" y="5484440"/>
            <a:ext cx="1587694" cy="640690"/>
          </a:xfrm>
          <a:prstGeom prst="rect">
            <a:avLst/>
          </a:prstGeom>
          <a:effectLst/>
        </p:spPr>
      </p:pic>
      <p:sp>
        <p:nvSpPr>
          <p:cNvPr id="6" name="Callout: Right Arrow 5">
            <a:extLst>
              <a:ext uri="{FF2B5EF4-FFF2-40B4-BE49-F238E27FC236}">
                <a16:creationId xmlns:a16="http://schemas.microsoft.com/office/drawing/2014/main" id="{E6002FCF-5A7B-4154-ACEB-0EB1EB072FE2}"/>
              </a:ext>
            </a:extLst>
          </p:cNvPr>
          <p:cNvSpPr/>
          <p:nvPr/>
        </p:nvSpPr>
        <p:spPr>
          <a:xfrm>
            <a:off x="6871582" y="1412511"/>
            <a:ext cx="2822897" cy="4810272"/>
          </a:xfrm>
          <a:prstGeom prst="rightArrowCallout">
            <a:avLst>
              <a:gd name="adj1" fmla="val 13078"/>
              <a:gd name="adj2" fmla="val 8985"/>
              <a:gd name="adj3" fmla="val 8317"/>
              <a:gd name="adj4" fmla="val 85803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01BB3A2-A98B-44DC-BBED-3AF8F54BD027}"/>
              </a:ext>
            </a:extLst>
          </p:cNvPr>
          <p:cNvCxnSpPr>
            <a:cxnSpLocks/>
          </p:cNvCxnSpPr>
          <p:nvPr/>
        </p:nvCxnSpPr>
        <p:spPr>
          <a:xfrm flipV="1">
            <a:off x="264091" y="2980368"/>
            <a:ext cx="8878186" cy="5002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8992301-52DD-4E33-AD0D-60FB654635B4}"/>
              </a:ext>
            </a:extLst>
          </p:cNvPr>
          <p:cNvCxnSpPr>
            <a:cxnSpLocks/>
          </p:cNvCxnSpPr>
          <p:nvPr/>
        </p:nvCxnSpPr>
        <p:spPr>
          <a:xfrm flipV="1">
            <a:off x="264091" y="4620455"/>
            <a:ext cx="8878186" cy="5003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D7B94278-7D9C-4CE3-A6FE-F9B84F83BE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009" b="15088"/>
          <a:stretch/>
        </p:blipFill>
        <p:spPr>
          <a:xfrm>
            <a:off x="4886439" y="2761646"/>
            <a:ext cx="1587694" cy="2723525"/>
          </a:xfrm>
          <a:prstGeom prst="rect">
            <a:avLst/>
          </a:prstGeom>
          <a:effectLst/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86301E2-361E-40FA-8CB8-D769B59D01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7583" y="3172195"/>
            <a:ext cx="2275687" cy="136427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B449537-9B5E-4EFA-A99E-C9734A6D54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6966" y="1513275"/>
            <a:ext cx="2270946" cy="136540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0B87A8B-DA46-485E-9A21-F0AD74050F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6967" y="3193461"/>
            <a:ext cx="2270946" cy="136427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1CDD866-D9C7-46A2-9F2E-9D4C78F553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46967" y="4740263"/>
            <a:ext cx="2270946" cy="136256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C702128-45A9-4364-9EC6-0150C2D02A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8291"/>
          <a:stretch/>
        </p:blipFill>
        <p:spPr>
          <a:xfrm>
            <a:off x="4886439" y="1851785"/>
            <a:ext cx="1587694" cy="925257"/>
          </a:xfrm>
          <a:prstGeom prst="rect">
            <a:avLst/>
          </a:prstGeom>
          <a:effectLst/>
        </p:spPr>
      </p:pic>
      <p:sp>
        <p:nvSpPr>
          <p:cNvPr id="17" name="Callout: Right Arrow 16">
            <a:extLst>
              <a:ext uri="{FF2B5EF4-FFF2-40B4-BE49-F238E27FC236}">
                <a16:creationId xmlns:a16="http://schemas.microsoft.com/office/drawing/2014/main" id="{B3F6FD6F-6BC3-4F15-A5A8-55A20BEAB52B}"/>
              </a:ext>
            </a:extLst>
          </p:cNvPr>
          <p:cNvSpPr/>
          <p:nvPr/>
        </p:nvSpPr>
        <p:spPr>
          <a:xfrm>
            <a:off x="4850462" y="2218522"/>
            <a:ext cx="2000810" cy="523220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82784"/>
            </a:avLst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allout: Right Arrow 17">
            <a:extLst>
              <a:ext uri="{FF2B5EF4-FFF2-40B4-BE49-F238E27FC236}">
                <a16:creationId xmlns:a16="http://schemas.microsoft.com/office/drawing/2014/main" id="{6D84AB4E-6AEE-41ED-A749-710B04D37F3D}"/>
              </a:ext>
            </a:extLst>
          </p:cNvPr>
          <p:cNvSpPr/>
          <p:nvPr/>
        </p:nvSpPr>
        <p:spPr>
          <a:xfrm>
            <a:off x="4850462" y="2739805"/>
            <a:ext cx="2000810" cy="2705685"/>
          </a:xfrm>
          <a:prstGeom prst="rightArrowCallout">
            <a:avLst>
              <a:gd name="adj1" fmla="val 7278"/>
              <a:gd name="adj2" fmla="val 8565"/>
              <a:gd name="adj3" fmla="val 10059"/>
              <a:gd name="adj4" fmla="val 82804"/>
            </a:avLst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allout: Right Arrow 18">
            <a:extLst>
              <a:ext uri="{FF2B5EF4-FFF2-40B4-BE49-F238E27FC236}">
                <a16:creationId xmlns:a16="http://schemas.microsoft.com/office/drawing/2014/main" id="{15EB848B-90E0-4B32-A6FD-E6DC2B4173AB}"/>
              </a:ext>
            </a:extLst>
          </p:cNvPr>
          <p:cNvSpPr/>
          <p:nvPr/>
        </p:nvSpPr>
        <p:spPr>
          <a:xfrm>
            <a:off x="4850461" y="5428331"/>
            <a:ext cx="1990176" cy="680737"/>
          </a:xfrm>
          <a:prstGeom prst="rightArrowCallout">
            <a:avLst>
              <a:gd name="adj1" fmla="val 17130"/>
              <a:gd name="adj2" fmla="val 24184"/>
              <a:gd name="adj3" fmla="val 22554"/>
              <a:gd name="adj4" fmla="val 83367"/>
            </a:avLst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09B6C19-73D9-496A-9869-514478EE69F4}"/>
              </a:ext>
            </a:extLst>
          </p:cNvPr>
          <p:cNvSpPr txBox="1"/>
          <p:nvPr/>
        </p:nvSpPr>
        <p:spPr>
          <a:xfrm>
            <a:off x="264090" y="3090816"/>
            <a:ext cx="44234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</a:rPr>
              <a:t>Use middle layer for non-interactive, dynamic content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BF419CF-E40D-4AC4-9494-4BF3B62737BD}"/>
              </a:ext>
            </a:extLst>
          </p:cNvPr>
          <p:cNvSpPr txBox="1"/>
          <p:nvPr/>
        </p:nvSpPr>
        <p:spPr>
          <a:xfrm>
            <a:off x="299977" y="4646013"/>
            <a:ext cx="42199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</a:rPr>
              <a:t>Use top layer for interactive UI controls and static overlays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1C8F32D-E5D2-4432-B0B7-CB93023BA2B2}"/>
              </a:ext>
            </a:extLst>
          </p:cNvPr>
          <p:cNvSpPr/>
          <p:nvPr/>
        </p:nvSpPr>
        <p:spPr>
          <a:xfrm>
            <a:off x="294231" y="1372707"/>
            <a:ext cx="4317369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Static background, drawn once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Can use compressed background images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Save space without sacrificing performance</a:t>
            </a:r>
            <a:endParaRPr lang="en-US" sz="2000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2249F74-27AC-46C3-9BFE-AFFF100EC37A}"/>
              </a:ext>
            </a:extLst>
          </p:cNvPr>
          <p:cNvSpPr/>
          <p:nvPr/>
        </p:nvSpPr>
        <p:spPr>
          <a:xfrm>
            <a:off x="282522" y="3659244"/>
            <a:ext cx="435202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Show dynamic content without redrawing background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89C6DC0-8773-4558-BDC6-CADF4BA3F449}"/>
              </a:ext>
            </a:extLst>
          </p:cNvPr>
          <p:cNvCxnSpPr/>
          <p:nvPr/>
        </p:nvCxnSpPr>
        <p:spPr>
          <a:xfrm>
            <a:off x="4644704" y="1279351"/>
            <a:ext cx="15949" cy="5207933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A3BD0381-B71D-4255-97AE-E16C638E3377}"/>
              </a:ext>
            </a:extLst>
          </p:cNvPr>
          <p:cNvSpPr/>
          <p:nvPr/>
        </p:nvSpPr>
        <p:spPr>
          <a:xfrm>
            <a:off x="292678" y="5233205"/>
            <a:ext cx="412624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User input is instantly captured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Minimize redraw of controls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C2F15B5-DC39-47BD-9913-482904B977EE}"/>
              </a:ext>
            </a:extLst>
          </p:cNvPr>
          <p:cNvSpPr/>
          <p:nvPr/>
        </p:nvSpPr>
        <p:spPr>
          <a:xfrm>
            <a:off x="540587" y="6060486"/>
            <a:ext cx="382761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00B050"/>
                </a:solidFill>
              </a:rPr>
              <a:t>Less redraw = better performance</a:t>
            </a:r>
          </a:p>
        </p:txBody>
      </p:sp>
    </p:spTree>
    <p:extLst>
      <p:ext uri="{BB962C8B-B14F-4D97-AF65-F5344CB8AC3E}">
        <p14:creationId xmlns:p14="http://schemas.microsoft.com/office/powerpoint/2010/main" val="3646517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500"/>
                            </p:stCondLst>
                            <p:childTnLst>
                              <p:par>
                                <p:cTn id="5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000"/>
                            </p:stCondLst>
                            <p:childTnLst>
                              <p:par>
                                <p:cTn id="7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500"/>
                            </p:stCondLst>
                            <p:childTnLst>
                              <p:par>
                                <p:cTn id="7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2000"/>
                            </p:stCondLst>
                            <p:childTnLst>
                              <p:par>
                                <p:cTn id="8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7" grpId="0" animBg="1"/>
      <p:bldP spid="18" grpId="0" animBg="1"/>
      <p:bldP spid="19" grpId="0" animBg="1"/>
      <p:bldP spid="21" grpId="0"/>
      <p:bldP spid="22" grpId="0"/>
      <p:bldP spid="23" grpId="0"/>
      <p:bldP spid="24" grpId="0"/>
      <p:bldP spid="26" grpId="0"/>
      <p:bldP spid="2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roup 64">
            <a:extLst>
              <a:ext uri="{FF2B5EF4-FFF2-40B4-BE49-F238E27FC236}">
                <a16:creationId xmlns:a16="http://schemas.microsoft.com/office/drawing/2014/main" id="{03D29B22-E4BB-4CA5-B443-B7DC67ED03EA}"/>
              </a:ext>
            </a:extLst>
          </p:cNvPr>
          <p:cNvGrpSpPr/>
          <p:nvPr/>
        </p:nvGrpSpPr>
        <p:grpSpPr>
          <a:xfrm>
            <a:off x="2389047" y="5431643"/>
            <a:ext cx="6063555" cy="1067597"/>
            <a:chOff x="2387458" y="5431642"/>
            <a:chExt cx="6063555" cy="1067597"/>
          </a:xfrm>
        </p:grpSpPr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C68E86D0-CDEC-4913-8AFE-3A5AC9D54E4E}"/>
                </a:ext>
              </a:extLst>
            </p:cNvPr>
            <p:cNvSpPr/>
            <p:nvPr/>
          </p:nvSpPr>
          <p:spPr>
            <a:xfrm>
              <a:off x="2387458" y="5431642"/>
              <a:ext cx="6063555" cy="1067597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43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885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328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771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213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656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097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541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   Event Callbacks</a:t>
              </a:r>
            </a:p>
            <a:p>
              <a:pPr algn="ctr"/>
              <a:endParaRPr lang="en-US" sz="1800" dirty="0"/>
            </a:p>
            <a:p>
              <a:pPr algn="ctr"/>
              <a:endParaRPr lang="en-US" sz="1800" dirty="0"/>
            </a:p>
            <a:p>
              <a:pPr algn="ctr"/>
              <a:endParaRPr lang="en-US" sz="1800" dirty="0"/>
            </a:p>
            <a:p>
              <a:pPr algn="ctr"/>
              <a:endParaRPr lang="en-US" sz="1800" dirty="0"/>
            </a:p>
            <a:p>
              <a:pPr algn="ctr"/>
              <a:endParaRPr lang="en-US" sz="1800" dirty="0"/>
            </a:p>
            <a:p>
              <a:pPr algn="ctr"/>
              <a:endParaRPr lang="en-US" sz="1800" dirty="0"/>
            </a:p>
            <a:p>
              <a:pPr algn="ctr"/>
              <a:endParaRPr lang="en-US" sz="1800" dirty="0"/>
            </a:p>
          </p:txBody>
        </p:sp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C42A1001-D7E6-4F9B-8941-B07326EBBE28}"/>
                </a:ext>
              </a:extLst>
            </p:cNvPr>
            <p:cNvSpPr/>
            <p:nvPr/>
          </p:nvSpPr>
          <p:spPr>
            <a:xfrm>
              <a:off x="2571670" y="5781181"/>
              <a:ext cx="1758920" cy="608605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43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885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328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771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213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656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097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541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800" dirty="0">
                  <a:solidFill>
                    <a:schemeClr val="tx1"/>
                  </a:solidFill>
                </a:rPr>
                <a:t>Library Functions</a:t>
              </a:r>
            </a:p>
          </p:txBody>
        </p:sp>
        <p:sp>
          <p:nvSpPr>
            <p:cNvPr id="47" name="Rectangle: Rounded Corners 46">
              <a:extLst>
                <a:ext uri="{FF2B5EF4-FFF2-40B4-BE49-F238E27FC236}">
                  <a16:creationId xmlns:a16="http://schemas.microsoft.com/office/drawing/2014/main" id="{6541B358-D166-4E05-BBAF-F8909F3AEB56}"/>
                </a:ext>
              </a:extLst>
            </p:cNvPr>
            <p:cNvSpPr/>
            <p:nvPr/>
          </p:nvSpPr>
          <p:spPr>
            <a:xfrm>
              <a:off x="4433774" y="5768473"/>
              <a:ext cx="1876506" cy="608605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43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885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328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771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213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656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097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541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800" dirty="0">
                  <a:solidFill>
                    <a:schemeClr val="tx1"/>
                  </a:solidFill>
                </a:rPr>
                <a:t>Driver or PLIB Functions</a:t>
              </a:r>
            </a:p>
          </p:txBody>
        </p:sp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id="{DABE2A63-E7F1-4148-9BA4-67D93FB078D8}"/>
                </a:ext>
              </a:extLst>
            </p:cNvPr>
            <p:cNvSpPr/>
            <p:nvPr/>
          </p:nvSpPr>
          <p:spPr>
            <a:xfrm>
              <a:off x="6413465" y="5768473"/>
              <a:ext cx="1876507" cy="608605"/>
            </a:xfrm>
            <a:prstGeom prst="roundRect">
              <a:avLst/>
            </a:prstGeom>
            <a:solidFill>
              <a:srgbClr val="FCAF3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43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885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328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771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213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656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097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541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800" dirty="0">
                  <a:solidFill>
                    <a:schemeClr val="tx1"/>
                  </a:solidFill>
                </a:rPr>
                <a:t>Application Functions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4408E62-65C3-430F-8F39-029FCDAB1F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0217" y="120368"/>
            <a:ext cx="3471566" cy="777240"/>
          </a:xfrm>
        </p:spPr>
        <p:txBody>
          <a:bodyPr/>
          <a:lstStyle/>
          <a:p>
            <a:r>
              <a:rPr lang="en-US" sz="3599" b="1" dirty="0">
                <a:latin typeface="+mn-lt"/>
                <a:ea typeface="+mn-ea"/>
                <a:cs typeface="+mn-cs"/>
              </a:rPr>
              <a:t>Events Handling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3F787EF5-888D-45A2-9272-84657173ED3F}"/>
              </a:ext>
            </a:extLst>
          </p:cNvPr>
          <p:cNvSpPr/>
          <p:nvPr/>
        </p:nvSpPr>
        <p:spPr>
          <a:xfrm>
            <a:off x="2341830" y="2866814"/>
            <a:ext cx="6063555" cy="241819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09443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43" algn="l" defTabSz="609443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885" algn="l" defTabSz="609443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328" algn="l" defTabSz="609443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771" algn="l" defTabSz="609443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213" algn="l" defTabSz="609443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656" algn="l" defTabSz="609443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097" algn="l" defTabSz="609443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541" algn="l" defTabSz="609443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999" dirty="0">
                <a:solidFill>
                  <a:schemeClr val="tx1">
                    <a:lumMod val="95000"/>
                    <a:lumOff val="5000"/>
                  </a:schemeClr>
                </a:solidFill>
              </a:rPr>
              <a:t>   Event Callbacks</a:t>
            </a:r>
          </a:p>
          <a:p>
            <a:pPr algn="ctr"/>
            <a:endParaRPr lang="en-US" sz="2399" dirty="0"/>
          </a:p>
          <a:p>
            <a:pPr algn="ctr"/>
            <a:endParaRPr lang="en-US" sz="2399" dirty="0"/>
          </a:p>
          <a:p>
            <a:pPr algn="ctr"/>
            <a:endParaRPr lang="en-US" sz="2399" dirty="0"/>
          </a:p>
          <a:p>
            <a:pPr algn="ctr"/>
            <a:endParaRPr lang="en-US" sz="2399" dirty="0"/>
          </a:p>
          <a:p>
            <a:pPr algn="ctr"/>
            <a:endParaRPr lang="en-US" sz="2399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6FA5CE25-50E1-4303-89D5-71D4F51521D9}"/>
              </a:ext>
            </a:extLst>
          </p:cNvPr>
          <p:cNvGrpSpPr/>
          <p:nvPr/>
        </p:nvGrpSpPr>
        <p:grpSpPr>
          <a:xfrm>
            <a:off x="5350311" y="3478453"/>
            <a:ext cx="2922381" cy="1699727"/>
            <a:chOff x="5967962" y="3996647"/>
            <a:chExt cx="2923142" cy="1700170"/>
          </a:xfrm>
        </p:grpSpPr>
        <p:sp>
          <p:nvSpPr>
            <p:cNvPr id="53" name="Rectangle: Rounded Corners 52">
              <a:extLst>
                <a:ext uri="{FF2B5EF4-FFF2-40B4-BE49-F238E27FC236}">
                  <a16:creationId xmlns:a16="http://schemas.microsoft.com/office/drawing/2014/main" id="{2E9058E0-4917-4EFC-A63A-80C8356BB803}"/>
                </a:ext>
              </a:extLst>
            </p:cNvPr>
            <p:cNvSpPr/>
            <p:nvPr/>
          </p:nvSpPr>
          <p:spPr>
            <a:xfrm>
              <a:off x="5967962" y="3996647"/>
              <a:ext cx="2923142" cy="1700170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43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885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328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771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213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656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097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541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2399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  <a:p>
              <a:pPr algn="ctr"/>
              <a:r>
                <a:rPr 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Widget Event Callbacks</a:t>
              </a:r>
              <a:endParaRPr lang="en-US" sz="2399" dirty="0"/>
            </a:p>
            <a:p>
              <a:pPr algn="ctr"/>
              <a:endParaRPr lang="en-US" sz="2399" dirty="0"/>
            </a:p>
            <a:p>
              <a:pPr algn="ctr"/>
              <a:endParaRPr lang="en-US" sz="2399" dirty="0"/>
            </a:p>
            <a:p>
              <a:pPr algn="ctr"/>
              <a:endParaRPr lang="en-US" sz="2399" dirty="0"/>
            </a:p>
            <a:p>
              <a:pPr algn="ctr"/>
              <a:endParaRPr lang="en-US" sz="2399" dirty="0"/>
            </a:p>
          </p:txBody>
        </p:sp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28248172-D75E-41DA-A2D5-84F4E73B744D}"/>
                </a:ext>
              </a:extLst>
            </p:cNvPr>
            <p:cNvSpPr/>
            <p:nvPr/>
          </p:nvSpPr>
          <p:spPr>
            <a:xfrm>
              <a:off x="6152897" y="4465385"/>
              <a:ext cx="2552700" cy="286271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43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885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328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771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213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656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097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541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000" dirty="0"/>
                <a:t>Pressed</a:t>
              </a:r>
            </a:p>
          </p:txBody>
        </p:sp>
        <p:sp>
          <p:nvSpPr>
            <p:cNvPr id="55" name="Rectangle: Rounded Corners 54">
              <a:extLst>
                <a:ext uri="{FF2B5EF4-FFF2-40B4-BE49-F238E27FC236}">
                  <a16:creationId xmlns:a16="http://schemas.microsoft.com/office/drawing/2014/main" id="{20CA59D7-C2A5-4E4F-8FB9-C12935988BC2}"/>
                </a:ext>
              </a:extLst>
            </p:cNvPr>
            <p:cNvSpPr/>
            <p:nvPr/>
          </p:nvSpPr>
          <p:spPr>
            <a:xfrm>
              <a:off x="6152897" y="4804540"/>
              <a:ext cx="2552700" cy="279535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43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885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328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771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213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656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097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541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000" dirty="0"/>
                <a:t>Released</a:t>
              </a:r>
            </a:p>
          </p:txBody>
        </p:sp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B5B46E7A-4671-497F-A5BD-432A1247B989}"/>
                </a:ext>
              </a:extLst>
            </p:cNvPr>
            <p:cNvSpPr/>
            <p:nvPr/>
          </p:nvSpPr>
          <p:spPr>
            <a:xfrm>
              <a:off x="6152897" y="5135495"/>
              <a:ext cx="2552700" cy="279536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43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885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328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771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213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656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097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541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000" dirty="0"/>
                <a:t>Other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C92F1E5D-A1BB-44E6-92D0-BF6366B02222}"/>
              </a:ext>
            </a:extLst>
          </p:cNvPr>
          <p:cNvGrpSpPr/>
          <p:nvPr/>
        </p:nvGrpSpPr>
        <p:grpSpPr>
          <a:xfrm>
            <a:off x="2861099" y="1231590"/>
            <a:ext cx="5084382" cy="1442208"/>
            <a:chOff x="2859511" y="1231590"/>
            <a:chExt cx="5084382" cy="1442208"/>
          </a:xfrm>
        </p:grpSpPr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BA168498-6B85-4CBF-BB57-A76A4472DD74}"/>
                </a:ext>
              </a:extLst>
            </p:cNvPr>
            <p:cNvSpPr/>
            <p:nvPr/>
          </p:nvSpPr>
          <p:spPr>
            <a:xfrm>
              <a:off x="2859511" y="1231590"/>
              <a:ext cx="5084382" cy="1442208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 cap="sq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43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885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328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771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213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656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097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541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600" dirty="0"/>
            </a:p>
            <a:p>
              <a:pPr algn="ctr"/>
              <a:endParaRPr lang="en-US" sz="1600" dirty="0"/>
            </a:p>
            <a:p>
              <a:pPr algn="ctr"/>
              <a:r>
                <a:rPr lang="en-US" sz="2799" dirty="0"/>
                <a:t>Graphics Library </a:t>
              </a:r>
            </a:p>
            <a:p>
              <a:pPr algn="ctr"/>
              <a:endParaRPr lang="en-US" sz="2799" dirty="0"/>
            </a:p>
            <a:p>
              <a:pPr algn="ctr"/>
              <a:endParaRPr lang="en-US" sz="2799" dirty="0"/>
            </a:p>
            <a:p>
              <a:pPr algn="ctr"/>
              <a:endParaRPr lang="en-US" sz="2799" dirty="0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id="{12576575-C715-4604-8B53-A982E377153B}"/>
                </a:ext>
              </a:extLst>
            </p:cNvPr>
            <p:cNvSpPr/>
            <p:nvPr/>
          </p:nvSpPr>
          <p:spPr>
            <a:xfrm>
              <a:off x="3292340" y="1810669"/>
              <a:ext cx="1880966" cy="709858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cap="sq"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43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885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328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771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213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656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097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541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399" dirty="0"/>
                <a:t>Screen Event</a:t>
              </a:r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516E64A5-28F5-42DD-A6C1-59A2C196C99E}"/>
                </a:ext>
              </a:extLst>
            </p:cNvPr>
            <p:cNvSpPr/>
            <p:nvPr/>
          </p:nvSpPr>
          <p:spPr>
            <a:xfrm>
              <a:off x="5669473" y="1807703"/>
              <a:ext cx="1880966" cy="709858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cap="sq">
              <a:solidFill>
                <a:schemeClr val="accent2">
                  <a:lumMod val="50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43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885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328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771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213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656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097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541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2399" dirty="0"/>
            </a:p>
            <a:p>
              <a:pPr algn="ctr"/>
              <a:endParaRPr lang="en-US" sz="2399" dirty="0"/>
            </a:p>
            <a:p>
              <a:pPr algn="ctr"/>
              <a:r>
                <a:rPr lang="en-US" sz="2399" dirty="0"/>
                <a:t>Widget Event</a:t>
              </a:r>
            </a:p>
            <a:p>
              <a:pPr algn="ctr"/>
              <a:endParaRPr lang="en-US" sz="2399" dirty="0"/>
            </a:p>
            <a:p>
              <a:pPr algn="ctr"/>
              <a:endParaRPr lang="en-US" sz="2399" dirty="0"/>
            </a:p>
          </p:txBody>
        </p:sp>
      </p:grpSp>
      <p:sp>
        <p:nvSpPr>
          <p:cNvPr id="40" name="Callout: Left Arrow 39">
            <a:extLst>
              <a:ext uri="{FF2B5EF4-FFF2-40B4-BE49-F238E27FC236}">
                <a16:creationId xmlns:a16="http://schemas.microsoft.com/office/drawing/2014/main" id="{CB4468E7-4163-4A85-A1EF-632BED55F564}"/>
              </a:ext>
            </a:extLst>
          </p:cNvPr>
          <p:cNvSpPr/>
          <p:nvPr/>
        </p:nvSpPr>
        <p:spPr>
          <a:xfrm>
            <a:off x="7592117" y="1605087"/>
            <a:ext cx="3256060" cy="1115091"/>
          </a:xfrm>
          <a:prstGeom prst="leftArrowCallout">
            <a:avLst>
              <a:gd name="adj1" fmla="val 19473"/>
              <a:gd name="adj2" fmla="val 20394"/>
              <a:gd name="adj3" fmla="val 25000"/>
              <a:gd name="adj4" fmla="val 76040"/>
            </a:avLst>
          </a:prstGeom>
          <a:ln cap="sq"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09443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43" algn="l" defTabSz="609443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885" algn="l" defTabSz="609443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328" algn="l" defTabSz="609443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771" algn="l" defTabSz="609443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213" algn="l" defTabSz="609443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656" algn="l" defTabSz="609443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097" algn="l" defTabSz="609443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541" algn="l" defTabSz="609443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664" indent="-285664">
              <a:buFont typeface="Arial" panose="020B0604020202020204" pitchFamily="34" charset="0"/>
              <a:buChar char="•"/>
            </a:pPr>
            <a:r>
              <a:rPr lang="en-US" sz="1999" dirty="0"/>
              <a:t>Touch Input</a:t>
            </a:r>
          </a:p>
          <a:p>
            <a:pPr marL="285664" indent="-285664">
              <a:buFont typeface="Arial" panose="020B0604020202020204" pitchFamily="34" charset="0"/>
              <a:buChar char="•"/>
            </a:pPr>
            <a:r>
              <a:rPr lang="en-US" sz="1999" dirty="0"/>
              <a:t>Property Change</a:t>
            </a:r>
          </a:p>
        </p:txBody>
      </p:sp>
      <p:sp>
        <p:nvSpPr>
          <p:cNvPr id="41" name="Callout: Right Arrow 40">
            <a:extLst>
              <a:ext uri="{FF2B5EF4-FFF2-40B4-BE49-F238E27FC236}">
                <a16:creationId xmlns:a16="http://schemas.microsoft.com/office/drawing/2014/main" id="{AC88E778-0183-45CD-9C67-D21EA3A98ABD}"/>
              </a:ext>
            </a:extLst>
          </p:cNvPr>
          <p:cNvSpPr/>
          <p:nvPr/>
        </p:nvSpPr>
        <p:spPr>
          <a:xfrm>
            <a:off x="585612" y="1651463"/>
            <a:ext cx="2668227" cy="1022337"/>
          </a:xfrm>
          <a:prstGeom prst="rightArrowCallout">
            <a:avLst>
              <a:gd name="adj1" fmla="val 22058"/>
              <a:gd name="adj2" fmla="val 25985"/>
              <a:gd name="adj3" fmla="val 25000"/>
              <a:gd name="adj4" fmla="val 64977"/>
            </a:avLst>
          </a:prstGeom>
          <a:solidFill>
            <a:schemeClr val="accent1">
              <a:lumMod val="40000"/>
              <a:lumOff val="60000"/>
            </a:schemeClr>
          </a:solidFill>
          <a:ln cap="sq">
            <a:solidFill>
              <a:schemeClr val="accent1">
                <a:lumMod val="7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09443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43" algn="l" defTabSz="609443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885" algn="l" defTabSz="609443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328" algn="l" defTabSz="609443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771" algn="l" defTabSz="609443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213" algn="l" defTabSz="609443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656" algn="l" defTabSz="609443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097" algn="l" defTabSz="609443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541" algn="l" defTabSz="609443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399" dirty="0">
                <a:solidFill>
                  <a:schemeClr val="tx1"/>
                </a:solidFill>
              </a:rPr>
              <a:t>Screen Change</a:t>
            </a:r>
          </a:p>
        </p:txBody>
      </p:sp>
      <p:sp>
        <p:nvSpPr>
          <p:cNvPr id="42" name="Arrow: Down 41">
            <a:extLst>
              <a:ext uri="{FF2B5EF4-FFF2-40B4-BE49-F238E27FC236}">
                <a16:creationId xmlns:a16="http://schemas.microsoft.com/office/drawing/2014/main" id="{98F4E4E9-9474-49C1-A7C2-C2428E29AC8C}"/>
              </a:ext>
            </a:extLst>
          </p:cNvPr>
          <p:cNvSpPr/>
          <p:nvPr/>
        </p:nvSpPr>
        <p:spPr>
          <a:xfrm>
            <a:off x="3676050" y="2455828"/>
            <a:ext cx="469376" cy="865878"/>
          </a:xfrm>
          <a:prstGeom prst="downArrow">
            <a:avLst>
              <a:gd name="adj1" fmla="val 36870"/>
              <a:gd name="adj2" fmla="val 50000"/>
            </a:avLst>
          </a:prstGeom>
          <a:gradFill>
            <a:gsLst>
              <a:gs pos="25000">
                <a:srgbClr val="93CDDD"/>
              </a:gs>
              <a:gs pos="90000">
                <a:schemeClr val="tx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09443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43" algn="l" defTabSz="609443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885" algn="l" defTabSz="609443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328" algn="l" defTabSz="609443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771" algn="l" defTabSz="609443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213" algn="l" defTabSz="609443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656" algn="l" defTabSz="609443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097" algn="l" defTabSz="609443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541" algn="l" defTabSz="609443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399"/>
          </a:p>
        </p:txBody>
      </p:sp>
      <p:sp>
        <p:nvSpPr>
          <p:cNvPr id="43" name="Arrow: Down 42">
            <a:extLst>
              <a:ext uri="{FF2B5EF4-FFF2-40B4-BE49-F238E27FC236}">
                <a16:creationId xmlns:a16="http://schemas.microsoft.com/office/drawing/2014/main" id="{6A2A7E63-8EA7-45E5-A92E-87CF47064703}"/>
              </a:ext>
            </a:extLst>
          </p:cNvPr>
          <p:cNvSpPr/>
          <p:nvPr/>
        </p:nvSpPr>
        <p:spPr>
          <a:xfrm>
            <a:off x="6813436" y="2439253"/>
            <a:ext cx="450635" cy="846185"/>
          </a:xfrm>
          <a:prstGeom prst="downArrow">
            <a:avLst>
              <a:gd name="adj1" fmla="val 36441"/>
              <a:gd name="adj2" fmla="val 50000"/>
            </a:avLst>
          </a:prstGeom>
          <a:gradFill>
            <a:gsLst>
              <a:gs pos="25000">
                <a:schemeClr val="accent2">
                  <a:lumMod val="60000"/>
                  <a:lumOff val="40000"/>
                </a:schemeClr>
              </a:gs>
              <a:gs pos="90000">
                <a:schemeClr val="accent2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09443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43" algn="l" defTabSz="609443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885" algn="l" defTabSz="609443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328" algn="l" defTabSz="609443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771" algn="l" defTabSz="609443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213" algn="l" defTabSz="609443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656" algn="l" defTabSz="609443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097" algn="l" defTabSz="609443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541" algn="l" defTabSz="609443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399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7CA5AD3C-6431-4383-8723-AB467B0F28EE}"/>
              </a:ext>
            </a:extLst>
          </p:cNvPr>
          <p:cNvGrpSpPr/>
          <p:nvPr/>
        </p:nvGrpSpPr>
        <p:grpSpPr>
          <a:xfrm>
            <a:off x="8452602" y="3016109"/>
            <a:ext cx="3153789" cy="2949333"/>
            <a:chOff x="8832418" y="3053378"/>
            <a:chExt cx="3154611" cy="2950101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8BD91283-700E-4086-B13A-5B1A8D98CA00}"/>
                </a:ext>
              </a:extLst>
            </p:cNvPr>
            <p:cNvCxnSpPr>
              <a:cxnSpLocks/>
              <a:stCxn id="32" idx="3"/>
              <a:endCxn id="52" idx="2"/>
            </p:cNvCxnSpPr>
            <p:nvPr/>
          </p:nvCxnSpPr>
          <p:spPr>
            <a:xfrm flipV="1">
              <a:off x="8832418" y="4969790"/>
              <a:ext cx="1665069" cy="1033689"/>
            </a:xfrm>
            <a:prstGeom prst="line">
              <a:avLst/>
            </a:prstGeom>
            <a:ln w="25400">
              <a:solidFill>
                <a:schemeClr val="accent2"/>
              </a:solidFill>
              <a:head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93E2C2C5-0DFC-408D-81FF-E6EB90B79F1E}"/>
                </a:ext>
              </a:extLst>
            </p:cNvPr>
            <p:cNvGrpSpPr/>
            <p:nvPr/>
          </p:nvGrpSpPr>
          <p:grpSpPr>
            <a:xfrm>
              <a:off x="9007945" y="3053378"/>
              <a:ext cx="2979084" cy="1916412"/>
              <a:chOff x="9233501" y="3088624"/>
              <a:chExt cx="2979084" cy="1916412"/>
            </a:xfrm>
          </p:grpSpPr>
          <p:sp>
            <p:nvSpPr>
              <p:cNvPr id="51" name="TextBox 57">
                <a:extLst>
                  <a:ext uri="{FF2B5EF4-FFF2-40B4-BE49-F238E27FC236}">
                    <a16:creationId xmlns:a16="http://schemas.microsoft.com/office/drawing/2014/main" id="{1FE407F6-5676-4C6F-A36C-94D935504B5F}"/>
                  </a:ext>
                </a:extLst>
              </p:cNvPr>
              <p:cNvSpPr txBox="1"/>
              <p:nvPr/>
            </p:nvSpPr>
            <p:spPr>
              <a:xfrm>
                <a:off x="9233501" y="3088624"/>
                <a:ext cx="2979084" cy="338554"/>
              </a:xfrm>
              <a:prstGeom prst="rect">
                <a:avLst/>
              </a:prstGeom>
              <a:solidFill>
                <a:schemeClr val="accent2"/>
              </a:solidFill>
              <a:ln w="25400">
                <a:solidFill>
                  <a:schemeClr val="accent2">
                    <a:lumMod val="75000"/>
                  </a:schemeClr>
                </a:solidFill>
              </a:ln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609443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43" algn="l" defTabSz="609443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885" algn="l" defTabSz="609443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328" algn="l" defTabSz="609443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771" algn="l" defTabSz="609443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213" algn="l" defTabSz="609443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656" algn="l" defTabSz="609443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097" algn="l" defTabSz="609443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541" algn="l" defTabSz="609443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600" b="1" dirty="0">
                    <a:solidFill>
                      <a:schemeClr val="bg1"/>
                    </a:solidFill>
                  </a:rPr>
                  <a:t>What can callbacks do?</a:t>
                </a:r>
              </a:p>
            </p:txBody>
          </p:sp>
          <p:sp>
            <p:nvSpPr>
              <p:cNvPr id="52" name="TextBox 58">
                <a:extLst>
                  <a:ext uri="{FF2B5EF4-FFF2-40B4-BE49-F238E27FC236}">
                    <a16:creationId xmlns:a16="http://schemas.microsoft.com/office/drawing/2014/main" id="{C775AAC0-1E08-4B06-9FDF-ED1AEAFABEE6}"/>
                  </a:ext>
                </a:extLst>
              </p:cNvPr>
              <p:cNvSpPr txBox="1"/>
              <p:nvPr/>
            </p:nvSpPr>
            <p:spPr>
              <a:xfrm>
                <a:off x="9233501" y="3435376"/>
                <a:ext cx="2979084" cy="1569660"/>
              </a:xfrm>
              <a:prstGeom prst="rect">
                <a:avLst/>
              </a:prstGeom>
              <a:noFill/>
              <a:ln w="25400">
                <a:solidFill>
                  <a:schemeClr val="accent2">
                    <a:lumMod val="75000"/>
                  </a:schemeClr>
                </a:solidFill>
              </a:ln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609443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43" algn="l" defTabSz="609443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885" algn="l" defTabSz="609443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328" algn="l" defTabSz="609443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771" algn="l" defTabSz="609443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213" algn="l" defTabSz="609443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656" algn="l" defTabSz="609443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097" algn="l" defTabSz="609443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541" algn="l" defTabSz="609443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664" indent="-285664">
                  <a:buFont typeface="Arial" panose="020B0604020202020204" pitchFamily="34" charset="0"/>
                  <a:buChar char="•"/>
                </a:pPr>
                <a:r>
                  <a:rPr lang="en-US" sz="1600" dirty="0"/>
                  <a:t>Call library functions to update the UI</a:t>
                </a:r>
              </a:p>
              <a:p>
                <a:pPr marL="285664" indent="-285664">
                  <a:buFont typeface="Arial" panose="020B0604020202020204" pitchFamily="34" charset="0"/>
                  <a:buChar char="•"/>
                </a:pPr>
                <a:r>
                  <a:rPr lang="en-US" sz="1600" dirty="0"/>
                  <a:t>Call driver or PLIB functions to control hardware</a:t>
                </a:r>
              </a:p>
              <a:p>
                <a:pPr marL="285664" indent="-285664">
                  <a:buFont typeface="Arial" panose="020B0604020202020204" pitchFamily="34" charset="0"/>
                  <a:buChar char="•"/>
                </a:pPr>
                <a:r>
                  <a:rPr lang="en-US" sz="1600" dirty="0"/>
                  <a:t>Call app functions to perform business logic</a:t>
                </a:r>
              </a:p>
            </p:txBody>
          </p:sp>
        </p:grpSp>
      </p:grpSp>
      <p:sp>
        <p:nvSpPr>
          <p:cNvPr id="45" name="Arrow: Down 44">
            <a:extLst>
              <a:ext uri="{FF2B5EF4-FFF2-40B4-BE49-F238E27FC236}">
                <a16:creationId xmlns:a16="http://schemas.microsoft.com/office/drawing/2014/main" id="{A9E9626E-587D-46A4-B78D-D5897C1D2F66}"/>
              </a:ext>
            </a:extLst>
          </p:cNvPr>
          <p:cNvSpPr/>
          <p:nvPr/>
        </p:nvSpPr>
        <p:spPr>
          <a:xfrm>
            <a:off x="5065821" y="5114123"/>
            <a:ext cx="469376" cy="601460"/>
          </a:xfrm>
          <a:prstGeom prst="downArrow">
            <a:avLst>
              <a:gd name="adj1" fmla="val 36870"/>
              <a:gd name="adj2" fmla="val 50000"/>
            </a:avLst>
          </a:prstGeom>
          <a:gradFill>
            <a:gsLst>
              <a:gs pos="25000">
                <a:srgbClr val="95B3D7"/>
              </a:gs>
              <a:gs pos="90000">
                <a:schemeClr val="tx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09443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43" algn="l" defTabSz="609443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885" algn="l" defTabSz="609443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328" algn="l" defTabSz="609443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771" algn="l" defTabSz="609443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213" algn="l" defTabSz="609443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656" algn="l" defTabSz="609443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097" algn="l" defTabSz="609443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541" algn="l" defTabSz="609443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399"/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9B69F782-4C39-42C8-B11B-361AAA7D8702}"/>
              </a:ext>
            </a:extLst>
          </p:cNvPr>
          <p:cNvGrpSpPr/>
          <p:nvPr/>
        </p:nvGrpSpPr>
        <p:grpSpPr>
          <a:xfrm>
            <a:off x="2468875" y="3504533"/>
            <a:ext cx="2662594" cy="1673647"/>
            <a:chOff x="2467287" y="3504532"/>
            <a:chExt cx="2662594" cy="1673647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81F04BEC-B410-41FD-99FC-5DE679A9DA5E}"/>
                </a:ext>
              </a:extLst>
            </p:cNvPr>
            <p:cNvGrpSpPr/>
            <p:nvPr/>
          </p:nvGrpSpPr>
          <p:grpSpPr>
            <a:xfrm>
              <a:off x="2467287" y="3504532"/>
              <a:ext cx="2662594" cy="1673647"/>
              <a:chOff x="1237661" y="3457144"/>
              <a:chExt cx="2663288" cy="2058796"/>
            </a:xfrm>
          </p:grpSpPr>
          <p:sp>
            <p:nvSpPr>
              <p:cNvPr id="57" name="Rectangle: Rounded Corners 56">
                <a:extLst>
                  <a:ext uri="{FF2B5EF4-FFF2-40B4-BE49-F238E27FC236}">
                    <a16:creationId xmlns:a16="http://schemas.microsoft.com/office/drawing/2014/main" id="{75B1479D-8F2E-41C1-962D-E8D988CACBFE}"/>
                  </a:ext>
                </a:extLst>
              </p:cNvPr>
              <p:cNvSpPr/>
              <p:nvPr/>
            </p:nvSpPr>
            <p:spPr>
              <a:xfrm>
                <a:off x="1237661" y="3457144"/>
                <a:ext cx="2663288" cy="2058796"/>
              </a:xfrm>
              <a:prstGeom prst="round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609443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609443" algn="l" defTabSz="609443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218885" algn="l" defTabSz="609443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828328" algn="l" defTabSz="609443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437771" algn="l" defTabSz="609443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3047213" algn="l" defTabSz="609443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656656" algn="l" defTabSz="609443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4266097" algn="l" defTabSz="609443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875541" algn="l" defTabSz="609443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6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 </a:t>
                </a:r>
              </a:p>
              <a:p>
                <a:pPr algn="ctr"/>
                <a:endParaRPr 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  <a:p>
                <a:pPr algn="ctr"/>
                <a:endParaRPr lang="en-US" sz="2399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  <a:p>
                <a:pPr algn="ctr"/>
                <a:r>
                  <a:rPr lang="en-US" sz="16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Screen Event Callbacks</a:t>
                </a:r>
                <a:endParaRPr lang="en-US" sz="1999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  <a:p>
                <a:pPr algn="ctr"/>
                <a:endParaRPr lang="en-US" sz="1999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  <a:p>
                <a:pPr algn="ctr"/>
                <a:endParaRPr lang="en-US" sz="2799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  <a:p>
                <a:pPr algn="ctr"/>
                <a:endParaRPr lang="en-US" sz="2799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  <a:p>
                <a:pPr algn="ctr"/>
                <a:endParaRPr 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  <a:p>
                <a:pPr algn="ctr"/>
                <a:endParaRPr lang="en-US" sz="2799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  <p:sp>
            <p:nvSpPr>
              <p:cNvPr id="58" name="Rectangle: Rounded Corners 57">
                <a:extLst>
                  <a:ext uri="{FF2B5EF4-FFF2-40B4-BE49-F238E27FC236}">
                    <a16:creationId xmlns:a16="http://schemas.microsoft.com/office/drawing/2014/main" id="{4D0F8B60-B1D9-4B0A-818B-761E0014E3C6}"/>
                  </a:ext>
                </a:extLst>
              </p:cNvPr>
              <p:cNvSpPr/>
              <p:nvPr/>
            </p:nvSpPr>
            <p:spPr>
              <a:xfrm>
                <a:off x="1447809" y="4045923"/>
                <a:ext cx="2306835" cy="330615"/>
              </a:xfrm>
              <a:prstGeom prst="round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609443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609443" algn="l" defTabSz="609443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218885" algn="l" defTabSz="609443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828328" algn="l" defTabSz="609443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437771" algn="l" defTabSz="609443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3047213" algn="l" defTabSz="609443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656656" algn="l" defTabSz="609443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4266097" algn="l" defTabSz="609443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875541" algn="l" defTabSz="609443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600" dirty="0"/>
                  <a:t>On Hide</a:t>
                </a:r>
              </a:p>
            </p:txBody>
          </p:sp>
          <p:sp>
            <p:nvSpPr>
              <p:cNvPr id="59" name="Rectangle: Rounded Corners 58">
                <a:extLst>
                  <a:ext uri="{FF2B5EF4-FFF2-40B4-BE49-F238E27FC236}">
                    <a16:creationId xmlns:a16="http://schemas.microsoft.com/office/drawing/2014/main" id="{05B08D30-01F1-4845-8758-7A3B4EF4B52C}"/>
                  </a:ext>
                </a:extLst>
              </p:cNvPr>
              <p:cNvSpPr/>
              <p:nvPr/>
            </p:nvSpPr>
            <p:spPr>
              <a:xfrm>
                <a:off x="1447808" y="4443063"/>
                <a:ext cx="2306835" cy="330303"/>
              </a:xfrm>
              <a:prstGeom prst="round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609443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609443" algn="l" defTabSz="609443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218885" algn="l" defTabSz="609443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828328" algn="l" defTabSz="609443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437771" algn="l" defTabSz="609443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3047213" algn="l" defTabSz="609443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656656" algn="l" defTabSz="609443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4266097" algn="l" defTabSz="609443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875541" algn="l" defTabSz="609443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600" dirty="0"/>
                  <a:t>On Show</a:t>
                </a:r>
              </a:p>
            </p:txBody>
          </p:sp>
        </p:grpSp>
        <p:sp>
          <p:nvSpPr>
            <p:cNvPr id="62" name="Rectangle: Rounded Corners 61">
              <a:extLst>
                <a:ext uri="{FF2B5EF4-FFF2-40B4-BE49-F238E27FC236}">
                  <a16:creationId xmlns:a16="http://schemas.microsoft.com/office/drawing/2014/main" id="{7727C931-FBB1-48C0-9C01-1A51AFA386D0}"/>
                </a:ext>
              </a:extLst>
            </p:cNvPr>
            <p:cNvSpPr/>
            <p:nvPr/>
          </p:nvSpPr>
          <p:spPr>
            <a:xfrm>
              <a:off x="2691365" y="4622513"/>
              <a:ext cx="2306234" cy="268512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43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885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328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771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213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656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097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541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 dirty="0"/>
                <a:t>On Update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72490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40" grpId="0" animBg="1"/>
      <p:bldP spid="41" grpId="0" animBg="1"/>
      <p:bldP spid="42" grpId="0" animBg="1"/>
      <p:bldP spid="43" grpId="0" animBg="1"/>
      <p:bldP spid="4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D6DA5-1BB5-9C68-9127-AFE1FF8B2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sz="4000" b="1" dirty="0">
                <a:latin typeface="+mn-lt"/>
                <a:ea typeface="+mn-ea"/>
                <a:cs typeface="+mn-cs"/>
              </a:rPr>
              <a:t>Task</a:t>
            </a:r>
            <a:r>
              <a:rPr lang="en-US" dirty="0"/>
              <a:t> </a:t>
            </a:r>
            <a:r>
              <a:rPr lang="en-US" sz="4000" b="1" dirty="0">
                <a:latin typeface="+mn-lt"/>
                <a:ea typeface="+mn-ea"/>
                <a:cs typeface="+mn-cs"/>
              </a:rPr>
              <a:t>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E6455C-0A47-B008-6527-B250A89183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11480" indent="-274320">
              <a:spcBef>
                <a:spcPts val="500"/>
              </a:spcBef>
            </a:pPr>
            <a:r>
              <a:rPr lang="en-US" sz="4000" b="1" dirty="0"/>
              <a:t>Handling Dynamic Strings </a:t>
            </a:r>
          </a:p>
          <a:p>
            <a:pPr marL="868680" lvl="1" indent="-274320"/>
            <a:r>
              <a:rPr lang="en-US" sz="3600" b="1" dirty="0"/>
              <a:t>Using RTC</a:t>
            </a:r>
          </a:p>
          <a:p>
            <a:pPr marL="754380" lvl="1" indent="-274320"/>
            <a:endParaRPr lang="en-US" sz="4000" b="1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36004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D6DA5-1BB5-9C68-9127-AFE1FF8B2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sz="4000" b="1" dirty="0">
                <a:latin typeface="+mn-lt"/>
                <a:ea typeface="+mn-ea"/>
                <a:cs typeface="+mn-cs"/>
              </a:rPr>
              <a:t>Task</a:t>
            </a:r>
            <a:r>
              <a:rPr lang="en-US" dirty="0"/>
              <a:t> </a:t>
            </a:r>
            <a:r>
              <a:rPr lang="en-US" sz="4000" b="1" dirty="0">
                <a:latin typeface="+mn-lt"/>
                <a:ea typeface="+mn-ea"/>
                <a:cs typeface="+mn-cs"/>
              </a:rPr>
              <a:t>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E6455C-0A47-B008-6527-B250A89183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8925"/>
            <a:ext cx="10515600" cy="4351338"/>
          </a:xfrm>
        </p:spPr>
        <p:txBody>
          <a:bodyPr/>
          <a:lstStyle/>
          <a:p>
            <a:pPr marL="411480" indent="-274320">
              <a:spcBef>
                <a:spcPts val="500"/>
              </a:spcBef>
            </a:pPr>
            <a:r>
              <a:rPr lang="en-US" sz="4000" b="1" dirty="0"/>
              <a:t>Animation using Graphics Canvas</a:t>
            </a:r>
            <a:endParaRPr lang="en-US" sz="3600" b="1" dirty="0"/>
          </a:p>
          <a:p>
            <a:pPr marL="754380" lvl="1" indent="-274320"/>
            <a:endParaRPr lang="en-US" sz="4000" b="1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729570-07BE-B3C5-CF5E-B79D144E4A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3949" y="2380197"/>
            <a:ext cx="6921485" cy="4296828"/>
          </a:xfrm>
          <a:prstGeom prst="rect">
            <a:avLst/>
          </a:prstGeom>
        </p:spPr>
      </p:pic>
      <p:pic>
        <p:nvPicPr>
          <p:cNvPr id="7" name="Picture 6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D5B3856B-94EC-B498-978A-BB4390AC35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9159" y="2913496"/>
            <a:ext cx="1542262" cy="2236314"/>
          </a:xfrm>
          <a:prstGeom prst="rect">
            <a:avLst/>
          </a:prstGeom>
        </p:spPr>
      </p:pic>
      <p:pic>
        <p:nvPicPr>
          <p:cNvPr id="9" name="Picture 8" descr="Background pattern&#10;&#10;Description automatically generated with low confidence">
            <a:extLst>
              <a:ext uri="{FF2B5EF4-FFF2-40B4-BE49-F238E27FC236}">
                <a16:creationId xmlns:a16="http://schemas.microsoft.com/office/drawing/2014/main" id="{D7B688C0-C7EA-4EBA-F7B8-9EE4F9269C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626" y="2913496"/>
            <a:ext cx="1534795" cy="2231557"/>
          </a:xfrm>
          <a:prstGeom prst="rect">
            <a:avLst/>
          </a:prstGeom>
        </p:spPr>
      </p:pic>
      <p:pic>
        <p:nvPicPr>
          <p:cNvPr id="11" name="Picture 10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E8D6F57E-D14D-5A2D-8921-1872A525CC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9159" y="2908739"/>
            <a:ext cx="1539601" cy="2231556"/>
          </a:xfrm>
          <a:prstGeom prst="rect">
            <a:avLst/>
          </a:prstGeom>
        </p:spPr>
      </p:pic>
      <p:pic>
        <p:nvPicPr>
          <p:cNvPr id="5" name="Picture 4" descr="Background pattern&#10;&#10;Description automatically generated with medium confidence">
            <a:extLst>
              <a:ext uri="{FF2B5EF4-FFF2-40B4-BE49-F238E27FC236}">
                <a16:creationId xmlns:a16="http://schemas.microsoft.com/office/drawing/2014/main" id="{BB2C44F1-30D9-8F1B-DF3D-C571FAB2EE9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853" y="2918265"/>
            <a:ext cx="1542907" cy="2222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29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86B01DEE-6517-4719-B7E4-CDEB7C279BBE}"/>
              </a:ext>
            </a:extLst>
          </p:cNvPr>
          <p:cNvGrpSpPr/>
          <p:nvPr/>
        </p:nvGrpSpPr>
        <p:grpSpPr>
          <a:xfrm>
            <a:off x="6666808" y="5319252"/>
            <a:ext cx="5319252" cy="975168"/>
            <a:chOff x="6665220" y="5319252"/>
            <a:chExt cx="5319252" cy="975168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838A34C0-3AB3-4BD4-884F-A2A3C59962FB}"/>
                </a:ext>
              </a:extLst>
            </p:cNvPr>
            <p:cNvSpPr/>
            <p:nvPr/>
          </p:nvSpPr>
          <p:spPr>
            <a:xfrm>
              <a:off x="6665220" y="5319252"/>
              <a:ext cx="5319252" cy="975168"/>
            </a:xfrm>
            <a:prstGeom prst="round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/>
                <a:t>Display Controller</a:t>
              </a:r>
            </a:p>
            <a:p>
              <a:pPr algn="ctr"/>
              <a:endParaRPr lang="en-US" dirty="0"/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7B78C854-E766-44D3-9687-8928C5C80054}"/>
                </a:ext>
              </a:extLst>
            </p:cNvPr>
            <p:cNvCxnSpPr/>
            <p:nvPr/>
          </p:nvCxnSpPr>
          <p:spPr>
            <a:xfrm>
              <a:off x="7069394" y="5881466"/>
              <a:ext cx="4591664" cy="0"/>
            </a:xfrm>
            <a:prstGeom prst="line">
              <a:avLst/>
            </a:prstGeom>
            <a:ln w="57150" cap="rnd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3A71DEA6-CF1A-4F7E-8E1B-51131DF44D0F}"/>
                </a:ext>
              </a:extLst>
            </p:cNvPr>
            <p:cNvCxnSpPr/>
            <p:nvPr/>
          </p:nvCxnSpPr>
          <p:spPr>
            <a:xfrm>
              <a:off x="7069394" y="6011061"/>
              <a:ext cx="4591664" cy="0"/>
            </a:xfrm>
            <a:prstGeom prst="line">
              <a:avLst/>
            </a:prstGeom>
            <a:ln w="57150" cap="rnd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638040B9-8D83-4C5E-8A8A-CAF2016B5447}"/>
                </a:ext>
              </a:extLst>
            </p:cNvPr>
            <p:cNvCxnSpPr/>
            <p:nvPr/>
          </p:nvCxnSpPr>
          <p:spPr>
            <a:xfrm>
              <a:off x="7069394" y="6132188"/>
              <a:ext cx="4591664" cy="0"/>
            </a:xfrm>
            <a:prstGeom prst="line">
              <a:avLst/>
            </a:prstGeom>
            <a:ln w="57150" cap="rnd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7AEC4A0-1E82-45F8-BA07-E5355EFC85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latin typeface="+mn-lt"/>
                <a:ea typeface="+mn-ea"/>
                <a:cs typeface="+mn-cs"/>
              </a:rPr>
              <a:t>What is the Graphics Canvas?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DA0220-536B-4E17-9A0E-22A0AADC7A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Virtual Display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E67A71-2501-49D7-BF3D-6DECC91D6332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45717" y="1403852"/>
            <a:ext cx="6335611" cy="234801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dirty="0"/>
              <a:t>A ‘Virtual Display’ software layer for</a:t>
            </a:r>
          </a:p>
          <a:p>
            <a:r>
              <a:rPr lang="en-US" sz="2000" dirty="0"/>
              <a:t>Storing or pre-rendering Frame with the GFX Library</a:t>
            </a:r>
          </a:p>
          <a:p>
            <a:r>
              <a:rPr lang="en-US" sz="2000" dirty="0"/>
              <a:t>Configuring the Display Controller Layers to display the Frames</a:t>
            </a:r>
          </a:p>
          <a:p>
            <a:r>
              <a:rPr lang="en-US" sz="2000" dirty="0"/>
              <a:t>Applying effects like Motion, Sliding Panels, Sprite Animation, Cropping, Screen Transitions and Fade In/Out using Display Controller Layers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10CAE12-8636-4C53-9766-D0135C9E8285}"/>
              </a:ext>
            </a:extLst>
          </p:cNvPr>
          <p:cNvSpPr/>
          <p:nvPr/>
        </p:nvSpPr>
        <p:spPr>
          <a:xfrm>
            <a:off x="6653714" y="2969342"/>
            <a:ext cx="5319252" cy="152400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GFX </a:t>
            </a:r>
          </a:p>
          <a:p>
            <a:pPr algn="ctr"/>
            <a:r>
              <a:rPr lang="en-US" dirty="0"/>
              <a:t>Canvas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7010540-AD35-4B2A-866F-A016392B523F}"/>
              </a:ext>
            </a:extLst>
          </p:cNvPr>
          <p:cNvSpPr/>
          <p:nvPr/>
        </p:nvSpPr>
        <p:spPr>
          <a:xfrm>
            <a:off x="6666808" y="4616245"/>
            <a:ext cx="5319252" cy="585020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Display Driver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6F2DDF41-3F2C-49B9-9377-446509055B24}"/>
              </a:ext>
            </a:extLst>
          </p:cNvPr>
          <p:cNvSpPr/>
          <p:nvPr/>
        </p:nvSpPr>
        <p:spPr>
          <a:xfrm>
            <a:off x="6620508" y="1231490"/>
            <a:ext cx="2458014" cy="1524000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Legato Library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52326C3C-31A2-482B-A878-C3BAE70FC9D5}"/>
              </a:ext>
            </a:extLst>
          </p:cNvPr>
          <p:cNvSpPr/>
          <p:nvPr/>
        </p:nvSpPr>
        <p:spPr>
          <a:xfrm>
            <a:off x="9414577" y="1225699"/>
            <a:ext cx="2531052" cy="1524000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Application</a:t>
            </a:r>
          </a:p>
        </p:txBody>
      </p:sp>
      <p:sp>
        <p:nvSpPr>
          <p:cNvPr id="17" name="Arrow: Down 16">
            <a:extLst>
              <a:ext uri="{FF2B5EF4-FFF2-40B4-BE49-F238E27FC236}">
                <a16:creationId xmlns:a16="http://schemas.microsoft.com/office/drawing/2014/main" id="{8A324AF0-B73B-4D94-AC34-8BD3D940FB13}"/>
              </a:ext>
            </a:extLst>
          </p:cNvPr>
          <p:cNvSpPr/>
          <p:nvPr/>
        </p:nvSpPr>
        <p:spPr>
          <a:xfrm>
            <a:off x="7146220" y="2393891"/>
            <a:ext cx="1378199" cy="846894"/>
          </a:xfrm>
          <a:prstGeom prst="downArrow">
            <a:avLst>
              <a:gd name="adj1" fmla="val 65000"/>
              <a:gd name="adj2" fmla="val 33244"/>
            </a:avLst>
          </a:prstGeom>
          <a:solidFill>
            <a:srgbClr val="FD7F2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/>
              <a:t>Frame data</a:t>
            </a:r>
          </a:p>
        </p:txBody>
      </p:sp>
      <p:sp>
        <p:nvSpPr>
          <p:cNvPr id="24" name="Arrow: Down 23">
            <a:extLst>
              <a:ext uri="{FF2B5EF4-FFF2-40B4-BE49-F238E27FC236}">
                <a16:creationId xmlns:a16="http://schemas.microsoft.com/office/drawing/2014/main" id="{87B3A042-EA6B-4286-9E99-DDC317BD129E}"/>
              </a:ext>
            </a:extLst>
          </p:cNvPr>
          <p:cNvSpPr/>
          <p:nvPr/>
        </p:nvSpPr>
        <p:spPr>
          <a:xfrm>
            <a:off x="10149861" y="4718991"/>
            <a:ext cx="1378199" cy="1082536"/>
          </a:xfrm>
          <a:prstGeom prst="downArrow">
            <a:avLst>
              <a:gd name="adj1" fmla="val 65000"/>
              <a:gd name="adj2" fmla="val 33244"/>
            </a:avLst>
          </a:prstGeom>
          <a:solidFill>
            <a:srgbClr val="92D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/>
          </a:p>
          <a:p>
            <a:pPr algn="ctr"/>
            <a:endParaRPr lang="en-US" sz="1400" dirty="0"/>
          </a:p>
          <a:p>
            <a:pPr algn="ctr"/>
            <a:r>
              <a:rPr lang="en-US" sz="1400" dirty="0"/>
              <a:t>Display </a:t>
            </a:r>
            <a:r>
              <a:rPr lang="en-US" sz="1200" dirty="0"/>
              <a:t>Controller</a:t>
            </a:r>
          </a:p>
          <a:p>
            <a:pPr algn="ctr"/>
            <a:r>
              <a:rPr lang="en-US" sz="1400" dirty="0"/>
              <a:t>PLIB</a:t>
            </a:r>
          </a:p>
        </p:txBody>
      </p:sp>
      <p:sp>
        <p:nvSpPr>
          <p:cNvPr id="22" name="Arrow: Down 21">
            <a:extLst>
              <a:ext uri="{FF2B5EF4-FFF2-40B4-BE49-F238E27FC236}">
                <a16:creationId xmlns:a16="http://schemas.microsoft.com/office/drawing/2014/main" id="{1F425549-ACD8-45F5-8A4D-194B8C47AB28}"/>
              </a:ext>
            </a:extLst>
          </p:cNvPr>
          <p:cNvSpPr/>
          <p:nvPr/>
        </p:nvSpPr>
        <p:spPr>
          <a:xfrm>
            <a:off x="10142971" y="3598339"/>
            <a:ext cx="1378199" cy="1445342"/>
          </a:xfrm>
          <a:prstGeom prst="downArrow">
            <a:avLst>
              <a:gd name="adj1" fmla="val 65000"/>
              <a:gd name="adj2" fmla="val 27537"/>
            </a:avLst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/>
              <a:t>Display Driver IOCTL</a:t>
            </a:r>
          </a:p>
        </p:txBody>
      </p:sp>
      <p:sp>
        <p:nvSpPr>
          <p:cNvPr id="19" name="Arrow: Down 18">
            <a:extLst>
              <a:ext uri="{FF2B5EF4-FFF2-40B4-BE49-F238E27FC236}">
                <a16:creationId xmlns:a16="http://schemas.microsoft.com/office/drawing/2014/main" id="{B1F1D7C5-7711-4F04-8C24-01BDE71230F9}"/>
              </a:ext>
            </a:extLst>
          </p:cNvPr>
          <p:cNvSpPr/>
          <p:nvPr/>
        </p:nvSpPr>
        <p:spPr>
          <a:xfrm>
            <a:off x="10146351" y="2624535"/>
            <a:ext cx="1378199" cy="1293558"/>
          </a:xfrm>
          <a:prstGeom prst="downArrow">
            <a:avLst>
              <a:gd name="adj1" fmla="val 65000"/>
              <a:gd name="adj2" fmla="val 33244"/>
            </a:avLst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/>
              <a:t>Interface Functions</a:t>
            </a:r>
          </a:p>
        </p:txBody>
      </p:sp>
      <p:sp>
        <p:nvSpPr>
          <p:cNvPr id="26" name="Arrow: Down 25">
            <a:extLst>
              <a:ext uri="{FF2B5EF4-FFF2-40B4-BE49-F238E27FC236}">
                <a16:creationId xmlns:a16="http://schemas.microsoft.com/office/drawing/2014/main" id="{ED0E5526-C28C-40BD-8338-C6A50AB426FE}"/>
              </a:ext>
            </a:extLst>
          </p:cNvPr>
          <p:cNvSpPr/>
          <p:nvPr/>
        </p:nvSpPr>
        <p:spPr>
          <a:xfrm>
            <a:off x="7163799" y="4395193"/>
            <a:ext cx="1378199" cy="1082536"/>
          </a:xfrm>
          <a:prstGeom prst="downArrow">
            <a:avLst>
              <a:gd name="adj1" fmla="val 65000"/>
              <a:gd name="adj2" fmla="val 33244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/>
              <a:t>Frame Buffer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1C618E8-6E0F-4703-A241-99E5D60A8463}"/>
              </a:ext>
            </a:extLst>
          </p:cNvPr>
          <p:cNvGrpSpPr/>
          <p:nvPr/>
        </p:nvGrpSpPr>
        <p:grpSpPr>
          <a:xfrm>
            <a:off x="7288840" y="3204261"/>
            <a:ext cx="1129931" cy="1190932"/>
            <a:chOff x="7287251" y="3204261"/>
            <a:chExt cx="1129931" cy="1190932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9DA2011-4899-47FE-84FB-2BD1ED06CE6C}"/>
                </a:ext>
              </a:extLst>
            </p:cNvPr>
            <p:cNvSpPr/>
            <p:nvPr/>
          </p:nvSpPr>
          <p:spPr>
            <a:xfrm>
              <a:off x="7287251" y="3204261"/>
              <a:ext cx="1129931" cy="374241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Canvas </a:t>
              </a:r>
            </a:p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Object 1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6204DBC-FFDB-4D13-A315-37658AE2783A}"/>
                </a:ext>
              </a:extLst>
            </p:cNvPr>
            <p:cNvSpPr/>
            <p:nvPr/>
          </p:nvSpPr>
          <p:spPr>
            <a:xfrm>
              <a:off x="7287251" y="3605640"/>
              <a:ext cx="1129931" cy="374241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Canvas </a:t>
              </a:r>
            </a:p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Object 2 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DE63D21-128A-4ED3-896D-B0E65D887E48}"/>
                </a:ext>
              </a:extLst>
            </p:cNvPr>
            <p:cNvSpPr/>
            <p:nvPr/>
          </p:nvSpPr>
          <p:spPr>
            <a:xfrm>
              <a:off x="7287251" y="4020952"/>
              <a:ext cx="1129931" cy="374241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Canvas </a:t>
              </a:r>
            </a:p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Object 3</a:t>
              </a:r>
            </a:p>
          </p:txBody>
        </p:sp>
      </p:grpSp>
      <p:pic>
        <p:nvPicPr>
          <p:cNvPr id="11" name="PIC32MZ_DA_CU_WVGA7_LegatoDB_Small">
            <a:hlinkClick r:id="" action="ppaction://media"/>
            <a:extLst>
              <a:ext uri="{FF2B5EF4-FFF2-40B4-BE49-F238E27FC236}">
                <a16:creationId xmlns:a16="http://schemas.microsoft.com/office/drawing/2014/main" id="{5052FCFB-A7C2-420B-8BEF-B64860F4DF2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498792" y="4041701"/>
            <a:ext cx="4350990" cy="2450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098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56189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"/>
                            </p:stCondLst>
                            <p:childTnLst>
                              <p:par>
                                <p:cTn id="5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500"/>
                            </p:stCondLst>
                            <p:childTnLst>
                              <p:par>
                                <p:cTn id="5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61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62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3" fill="hold">
                      <p:stCondLst>
                        <p:cond delay="0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7" grpId="0" animBg="1"/>
      <p:bldP spid="14" grpId="0" animBg="1"/>
      <p:bldP spid="16" grpId="0" animBg="1"/>
      <p:bldP spid="17" grpId="0" animBg="1"/>
      <p:bldP spid="24" grpId="0" animBg="1"/>
      <p:bldP spid="22" grpId="0" animBg="1"/>
      <p:bldP spid="19" grpId="0" animBg="1"/>
      <p:bldP spid="2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B3068-B0BE-4C35-8645-C4905D616A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latin typeface="+mn-lt"/>
              </a:rPr>
              <a:t>Canvas Object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88B2F7-2B4C-47CA-B719-5EA442F823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Graphics Canvas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49FD70-1C46-42F1-8388-53D0D6B1D16D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57098" y="1403853"/>
            <a:ext cx="11400661" cy="294908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A Canvas Object contains frame information</a:t>
            </a:r>
          </a:p>
          <a:p>
            <a:r>
              <a:rPr lang="en-US" dirty="0"/>
              <a:t>Buffer address, resolution, color mode</a:t>
            </a:r>
          </a:p>
          <a:p>
            <a:r>
              <a:rPr lang="en-US" dirty="0"/>
              <a:t>Layer ID, size, position, alpha</a:t>
            </a:r>
          </a:p>
          <a:p>
            <a:r>
              <a:rPr lang="en-US" dirty="0"/>
              <a:t>Layer effects status and settings</a:t>
            </a:r>
          </a:p>
          <a:p>
            <a:pPr marL="0" indent="0">
              <a:buNone/>
            </a:pPr>
            <a:r>
              <a:rPr lang="en-US" dirty="0"/>
              <a:t>A Canvas Object is assigned a HW Layer in the Display Controller</a:t>
            </a:r>
          </a:p>
          <a:p>
            <a:pPr marL="0" indent="0">
              <a:buNone/>
            </a:pPr>
            <a:r>
              <a:rPr lang="en-US" dirty="0"/>
              <a:t>Application calls Canvas APIs to set Display and Effects settings</a:t>
            </a:r>
          </a:p>
          <a:p>
            <a:endParaRPr lang="en-US" dirty="0"/>
          </a:p>
          <a:p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1D7C0FC-8E2F-4EF3-BEA1-4C615674CAA7}"/>
              </a:ext>
            </a:extLst>
          </p:cNvPr>
          <p:cNvGrpSpPr/>
          <p:nvPr/>
        </p:nvGrpSpPr>
        <p:grpSpPr>
          <a:xfrm>
            <a:off x="2559593" y="4352933"/>
            <a:ext cx="7225214" cy="2055026"/>
            <a:chOff x="2558005" y="4352933"/>
            <a:chExt cx="7225214" cy="2055026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D30C5849-E678-4C0A-B1C8-DBF1A5335F2F}"/>
                </a:ext>
              </a:extLst>
            </p:cNvPr>
            <p:cNvSpPr/>
            <p:nvPr/>
          </p:nvSpPr>
          <p:spPr>
            <a:xfrm>
              <a:off x="2558005" y="4883250"/>
              <a:ext cx="3536407" cy="1524000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  <a:p>
              <a:endParaRPr lang="en-US" dirty="0"/>
            </a:p>
            <a:p>
              <a:r>
                <a:rPr lang="en-US" dirty="0"/>
                <a:t>GFX </a:t>
              </a:r>
            </a:p>
            <a:p>
              <a:r>
                <a:rPr lang="en-US" dirty="0"/>
                <a:t>Canvas</a:t>
              </a:r>
            </a:p>
            <a:p>
              <a:endParaRPr lang="en-US" dirty="0"/>
            </a:p>
            <a:p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3B99F59-3B17-4FB4-ACC8-5EC88ECF30D4}"/>
                </a:ext>
              </a:extLst>
            </p:cNvPr>
            <p:cNvSpPr/>
            <p:nvPr/>
          </p:nvSpPr>
          <p:spPr>
            <a:xfrm>
              <a:off x="4075436" y="5222509"/>
              <a:ext cx="1866577" cy="834756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Canvas </a:t>
              </a:r>
            </a:p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Object</a:t>
              </a: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6A7E0586-30A8-4ED4-A773-FFFCD1A425C7}"/>
                </a:ext>
              </a:extLst>
            </p:cNvPr>
            <p:cNvSpPr/>
            <p:nvPr/>
          </p:nvSpPr>
          <p:spPr>
            <a:xfrm>
              <a:off x="6246812" y="4883959"/>
              <a:ext cx="3536407" cy="1524000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/>
              <a:endParaRPr lang="en-US" dirty="0"/>
            </a:p>
            <a:p>
              <a:pPr algn="r"/>
              <a:endParaRPr lang="en-US" dirty="0"/>
            </a:p>
            <a:p>
              <a:pPr algn="r"/>
              <a:r>
                <a:rPr lang="en-US" dirty="0"/>
                <a:t>Display </a:t>
              </a:r>
            </a:p>
            <a:p>
              <a:pPr algn="r"/>
              <a:r>
                <a:rPr lang="en-US" dirty="0"/>
                <a:t>Controller</a:t>
              </a:r>
            </a:p>
            <a:p>
              <a:pPr algn="r"/>
              <a:endParaRPr lang="en-US" dirty="0"/>
            </a:p>
            <a:p>
              <a:pPr algn="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EE3BC14-B58C-4706-A3E1-37A580048173}"/>
                </a:ext>
              </a:extLst>
            </p:cNvPr>
            <p:cNvSpPr/>
            <p:nvPr/>
          </p:nvSpPr>
          <p:spPr>
            <a:xfrm>
              <a:off x="6430331" y="5268809"/>
              <a:ext cx="1866577" cy="834756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HW Layer</a:t>
              </a:r>
            </a:p>
          </p:txBody>
        </p:sp>
        <p:sp>
          <p:nvSpPr>
            <p:cNvPr id="13" name="Arrow: Right 12">
              <a:extLst>
                <a:ext uri="{FF2B5EF4-FFF2-40B4-BE49-F238E27FC236}">
                  <a16:creationId xmlns:a16="http://schemas.microsoft.com/office/drawing/2014/main" id="{4EB33F36-6C61-4D52-8D93-048FF5EF3D41}"/>
                </a:ext>
              </a:extLst>
            </p:cNvPr>
            <p:cNvSpPr/>
            <p:nvPr/>
          </p:nvSpPr>
          <p:spPr>
            <a:xfrm>
              <a:off x="5942013" y="5444502"/>
              <a:ext cx="643982" cy="457606"/>
            </a:xfrm>
            <a:prstGeom prst="rightArrow">
              <a:avLst/>
            </a:prstGeom>
            <a:solidFill>
              <a:srgbClr val="0070C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774C7975-DA64-44FE-8D1B-3D52F36D5C0E}"/>
                </a:ext>
              </a:extLst>
            </p:cNvPr>
            <p:cNvSpPr/>
            <p:nvPr/>
          </p:nvSpPr>
          <p:spPr>
            <a:xfrm>
              <a:off x="2558005" y="4352933"/>
              <a:ext cx="3536407" cy="426331"/>
            </a:xfrm>
            <a:prstGeom prst="roundRect">
              <a:avLst>
                <a:gd name="adj" fmla="val 50000"/>
              </a:avLst>
            </a:prstGeom>
            <a:solidFill>
              <a:srgbClr val="C0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Application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</p:txBody>
        </p:sp>
        <p:sp>
          <p:nvSpPr>
            <p:cNvPr id="9" name="Arrow: Down 8">
              <a:extLst>
                <a:ext uri="{FF2B5EF4-FFF2-40B4-BE49-F238E27FC236}">
                  <a16:creationId xmlns:a16="http://schemas.microsoft.com/office/drawing/2014/main" id="{9187E9D8-F57B-4668-996D-2FF53F66D99E}"/>
                </a:ext>
              </a:extLst>
            </p:cNvPr>
            <p:cNvSpPr/>
            <p:nvPr/>
          </p:nvSpPr>
          <p:spPr>
            <a:xfrm>
              <a:off x="4075436" y="4728093"/>
              <a:ext cx="422673" cy="494416"/>
            </a:xfrm>
            <a:prstGeom prst="downArrow">
              <a:avLst/>
            </a:prstGeom>
            <a:solidFill>
              <a:srgbClr val="C0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85292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14F2A5-0EBC-4DEB-9890-2593EE2B0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latin typeface="+mn-lt"/>
              </a:rPr>
              <a:t>Composer and Canvas Integration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37F5EB-02DE-4CFF-BE99-696F43D5E47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Graphics Canvas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A1209F0-1F4B-4232-A1D3-D14C2C774F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205" y="2084898"/>
            <a:ext cx="1836251" cy="429760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45B31FB-94FD-46F9-B481-0D1FEEBC64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296"/>
          <a:stretch/>
        </p:blipFill>
        <p:spPr>
          <a:xfrm>
            <a:off x="3321537" y="3429000"/>
            <a:ext cx="4720942" cy="268163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87" name="Group 86">
            <a:extLst>
              <a:ext uri="{FF2B5EF4-FFF2-40B4-BE49-F238E27FC236}">
                <a16:creationId xmlns:a16="http://schemas.microsoft.com/office/drawing/2014/main" id="{A0F4A454-97DE-4EF7-ADF5-B8A92146DE7A}"/>
              </a:ext>
            </a:extLst>
          </p:cNvPr>
          <p:cNvGrpSpPr/>
          <p:nvPr/>
        </p:nvGrpSpPr>
        <p:grpSpPr>
          <a:xfrm>
            <a:off x="1233656" y="3110356"/>
            <a:ext cx="3039453" cy="3207955"/>
            <a:chOff x="1232067" y="3110355"/>
            <a:chExt cx="3039453" cy="320795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FDBC065-B47A-44E4-856E-3ED885A360C5}"/>
                </a:ext>
              </a:extLst>
            </p:cNvPr>
            <p:cNvSpPr/>
            <p:nvPr/>
          </p:nvSpPr>
          <p:spPr>
            <a:xfrm>
              <a:off x="3319948" y="3882253"/>
              <a:ext cx="951572" cy="274320"/>
            </a:xfrm>
            <a:prstGeom prst="rect">
              <a:avLst/>
            </a:prstGeom>
            <a:solidFill>
              <a:schemeClr val="accent2">
                <a:lumMod val="40000"/>
                <a:lumOff val="60000"/>
                <a:alpha val="40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EBCD758-F20D-4D20-8992-3D5E6B0C5DE1}"/>
                </a:ext>
              </a:extLst>
            </p:cNvPr>
            <p:cNvSpPr/>
            <p:nvPr/>
          </p:nvSpPr>
          <p:spPr>
            <a:xfrm>
              <a:off x="3319948" y="4156573"/>
              <a:ext cx="951572" cy="388620"/>
            </a:xfrm>
            <a:prstGeom prst="rect">
              <a:avLst/>
            </a:prstGeom>
            <a:solidFill>
              <a:schemeClr val="accent5">
                <a:lumMod val="20000"/>
                <a:lumOff val="80000"/>
                <a:alpha val="40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39943BA-DB67-43F3-81A8-71490DC7F64B}"/>
                </a:ext>
              </a:extLst>
            </p:cNvPr>
            <p:cNvSpPr/>
            <p:nvPr/>
          </p:nvSpPr>
          <p:spPr>
            <a:xfrm>
              <a:off x="3319948" y="4545193"/>
              <a:ext cx="951572" cy="160020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40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F50E086-4E5A-42C2-A1C6-526CF85EA803}"/>
                </a:ext>
              </a:extLst>
            </p:cNvPr>
            <p:cNvSpPr/>
            <p:nvPr/>
          </p:nvSpPr>
          <p:spPr>
            <a:xfrm>
              <a:off x="3319948" y="4705213"/>
              <a:ext cx="951572" cy="160020"/>
            </a:xfrm>
            <a:prstGeom prst="rect">
              <a:avLst/>
            </a:prstGeom>
            <a:solidFill>
              <a:schemeClr val="accent4">
                <a:lumMod val="40000"/>
                <a:lumOff val="60000"/>
                <a:alpha val="40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41DB882-A61F-42C1-A680-A3C3BBB15094}"/>
                </a:ext>
              </a:extLst>
            </p:cNvPr>
            <p:cNvSpPr/>
            <p:nvPr/>
          </p:nvSpPr>
          <p:spPr>
            <a:xfrm>
              <a:off x="3319948" y="4865233"/>
              <a:ext cx="951572" cy="510540"/>
            </a:xfrm>
            <a:prstGeom prst="rect">
              <a:avLst/>
            </a:prstGeom>
            <a:solidFill>
              <a:srgbClr val="FD7F20">
                <a:alpha val="40000"/>
              </a:srgbClr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0A0A06E-F9E3-458A-B065-ACE43826F987}"/>
                </a:ext>
              </a:extLst>
            </p:cNvPr>
            <p:cNvSpPr/>
            <p:nvPr/>
          </p:nvSpPr>
          <p:spPr>
            <a:xfrm>
              <a:off x="3319948" y="5376409"/>
              <a:ext cx="951572" cy="510540"/>
            </a:xfrm>
            <a:prstGeom prst="rect">
              <a:avLst/>
            </a:prstGeom>
            <a:solidFill>
              <a:schemeClr val="accent1">
                <a:lumMod val="20000"/>
                <a:lumOff val="80000"/>
                <a:alpha val="40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577085F6-7D85-4FD7-899E-BADD603F91DF}"/>
                </a:ext>
              </a:extLst>
            </p:cNvPr>
            <p:cNvGrpSpPr/>
            <p:nvPr/>
          </p:nvGrpSpPr>
          <p:grpSpPr>
            <a:xfrm>
              <a:off x="1232067" y="3110355"/>
              <a:ext cx="2087881" cy="3207955"/>
              <a:chOff x="1232067" y="3110355"/>
              <a:chExt cx="2087881" cy="3207955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F35FD618-89CA-462D-813F-3B9FC33B2DEE}"/>
                  </a:ext>
                </a:extLst>
              </p:cNvPr>
              <p:cNvSpPr/>
              <p:nvPr/>
            </p:nvSpPr>
            <p:spPr>
              <a:xfrm>
                <a:off x="1232067" y="3110355"/>
                <a:ext cx="1529800" cy="512378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  <a:alpha val="40000"/>
                </a:schemeClr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1F3B3A04-82D9-4E62-894E-AF74A72268A3}"/>
                  </a:ext>
                </a:extLst>
              </p:cNvPr>
              <p:cNvSpPr/>
              <p:nvPr/>
            </p:nvSpPr>
            <p:spPr>
              <a:xfrm>
                <a:off x="1232067" y="3622732"/>
                <a:ext cx="1529800" cy="56388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  <a:alpha val="40000"/>
                </a:schemeClr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6966DA45-14DF-4AA7-8F68-E76A7CA632D4}"/>
                  </a:ext>
                </a:extLst>
              </p:cNvPr>
              <p:cNvSpPr/>
              <p:nvPr/>
            </p:nvSpPr>
            <p:spPr>
              <a:xfrm>
                <a:off x="1232067" y="4186612"/>
                <a:ext cx="1529800" cy="540386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  <a:alpha val="40000"/>
                </a:schemeClr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D04D483E-5925-47B4-B892-BF6D0C304023}"/>
                  </a:ext>
                </a:extLst>
              </p:cNvPr>
              <p:cNvSpPr/>
              <p:nvPr/>
            </p:nvSpPr>
            <p:spPr>
              <a:xfrm>
                <a:off x="1232067" y="4726998"/>
                <a:ext cx="1529800" cy="540386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  <a:alpha val="40000"/>
                </a:schemeClr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75DB401B-5881-41CA-8B87-C42D6A399237}"/>
                  </a:ext>
                </a:extLst>
              </p:cNvPr>
              <p:cNvSpPr/>
              <p:nvPr/>
            </p:nvSpPr>
            <p:spPr>
              <a:xfrm>
                <a:off x="1232067" y="5267384"/>
                <a:ext cx="1529800" cy="510540"/>
              </a:xfrm>
              <a:prstGeom prst="rect">
                <a:avLst/>
              </a:prstGeom>
              <a:solidFill>
                <a:srgbClr val="FD7F20">
                  <a:alpha val="40000"/>
                </a:srgbClr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4E1CF461-8CA2-4889-B717-738A46E65719}"/>
                  </a:ext>
                </a:extLst>
              </p:cNvPr>
              <p:cNvSpPr/>
              <p:nvPr/>
            </p:nvSpPr>
            <p:spPr>
              <a:xfrm>
                <a:off x="1232067" y="5777924"/>
                <a:ext cx="1529800" cy="54038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  <a:alpha val="40000"/>
                </a:schemeClr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35" name="Straight Arrow Connector 34">
                <a:extLst>
                  <a:ext uri="{FF2B5EF4-FFF2-40B4-BE49-F238E27FC236}">
                    <a16:creationId xmlns:a16="http://schemas.microsoft.com/office/drawing/2014/main" id="{A2818CF7-3FFB-4970-9991-D9B60E8CDAD5}"/>
                  </a:ext>
                </a:extLst>
              </p:cNvPr>
              <p:cNvCxnSpPr>
                <a:stCxn id="9" idx="1"/>
                <a:endCxn id="15" idx="3"/>
              </p:cNvCxnSpPr>
              <p:nvPr/>
            </p:nvCxnSpPr>
            <p:spPr>
              <a:xfrm flipH="1" flipV="1">
                <a:off x="2761867" y="3366544"/>
                <a:ext cx="558081" cy="652869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FD1C6F7E-6AD2-45C6-8891-821453CA24C3}"/>
                  </a:ext>
                </a:extLst>
              </p:cNvPr>
              <p:cNvCxnSpPr>
                <a:stCxn id="10" idx="1"/>
                <a:endCxn id="17" idx="3"/>
              </p:cNvCxnSpPr>
              <p:nvPr/>
            </p:nvCxnSpPr>
            <p:spPr>
              <a:xfrm flipH="1" flipV="1">
                <a:off x="2761867" y="3904672"/>
                <a:ext cx="558081" cy="446211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1AE9C220-452A-4AF8-B8B6-61B576F255D9}"/>
                  </a:ext>
                </a:extLst>
              </p:cNvPr>
              <p:cNvCxnSpPr>
                <a:stCxn id="11" idx="1"/>
                <a:endCxn id="18" idx="3"/>
              </p:cNvCxnSpPr>
              <p:nvPr/>
            </p:nvCxnSpPr>
            <p:spPr>
              <a:xfrm flipH="1" flipV="1">
                <a:off x="2761867" y="4456805"/>
                <a:ext cx="558081" cy="16839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Arrow Connector 40">
                <a:extLst>
                  <a:ext uri="{FF2B5EF4-FFF2-40B4-BE49-F238E27FC236}">
                    <a16:creationId xmlns:a16="http://schemas.microsoft.com/office/drawing/2014/main" id="{287DEF81-A215-4116-8D6C-CF574403BBDC}"/>
                  </a:ext>
                </a:extLst>
              </p:cNvPr>
              <p:cNvCxnSpPr>
                <a:stCxn id="12" idx="1"/>
                <a:endCxn id="19" idx="3"/>
              </p:cNvCxnSpPr>
              <p:nvPr/>
            </p:nvCxnSpPr>
            <p:spPr>
              <a:xfrm flipH="1">
                <a:off x="2761867" y="4785223"/>
                <a:ext cx="558081" cy="21196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Arrow Connector 42">
                <a:extLst>
                  <a:ext uri="{FF2B5EF4-FFF2-40B4-BE49-F238E27FC236}">
                    <a16:creationId xmlns:a16="http://schemas.microsoft.com/office/drawing/2014/main" id="{30462513-9C1C-4BE9-B06C-1E79CEAEB6A9}"/>
                  </a:ext>
                </a:extLst>
              </p:cNvPr>
              <p:cNvCxnSpPr>
                <a:stCxn id="13" idx="1"/>
                <a:endCxn id="20" idx="3"/>
              </p:cNvCxnSpPr>
              <p:nvPr/>
            </p:nvCxnSpPr>
            <p:spPr>
              <a:xfrm flipH="1">
                <a:off x="2761867" y="5120503"/>
                <a:ext cx="558081" cy="402151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Arrow Connector 44">
                <a:extLst>
                  <a:ext uri="{FF2B5EF4-FFF2-40B4-BE49-F238E27FC236}">
                    <a16:creationId xmlns:a16="http://schemas.microsoft.com/office/drawing/2014/main" id="{244F38DB-FCA0-4F70-B876-B65C9AB8193C}"/>
                  </a:ext>
                </a:extLst>
              </p:cNvPr>
              <p:cNvCxnSpPr>
                <a:stCxn id="14" idx="1"/>
                <a:endCxn id="21" idx="3"/>
              </p:cNvCxnSpPr>
              <p:nvPr/>
            </p:nvCxnSpPr>
            <p:spPr>
              <a:xfrm flipH="1">
                <a:off x="2761867" y="5631679"/>
                <a:ext cx="558081" cy="41643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02F2D238-9084-40AB-B333-5BDF92EE1A39}"/>
              </a:ext>
            </a:extLst>
          </p:cNvPr>
          <p:cNvSpPr txBox="1"/>
          <p:nvPr/>
        </p:nvSpPr>
        <p:spPr>
          <a:xfrm>
            <a:off x="598091" y="1391278"/>
            <a:ext cx="11346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Each composer Layer is mapped and rendered to a Canvas object at the same z-order**</a:t>
            </a: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76C46670-3766-45FC-BEE5-EB36F9F8F2AC}"/>
              </a:ext>
            </a:extLst>
          </p:cNvPr>
          <p:cNvGrpSpPr/>
          <p:nvPr/>
        </p:nvGrpSpPr>
        <p:grpSpPr>
          <a:xfrm>
            <a:off x="2573976" y="2303841"/>
            <a:ext cx="5468503" cy="735654"/>
            <a:chOff x="2572387" y="2303841"/>
            <a:chExt cx="5468503" cy="735654"/>
          </a:xfrm>
        </p:grpSpPr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4065B69A-29A7-4CEC-B173-AD79125B7B1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72387" y="2649471"/>
              <a:ext cx="765994" cy="390024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oval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66C56C85-8BB1-494E-9CBC-6C6058356065}"/>
                </a:ext>
              </a:extLst>
            </p:cNvPr>
            <p:cNvSpPr txBox="1"/>
            <p:nvPr/>
          </p:nvSpPr>
          <p:spPr>
            <a:xfrm>
              <a:off x="3338381" y="2303841"/>
              <a:ext cx="4702509" cy="338554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</a:rPr>
                <a:t># Canvas Objects  &gt; HW overlays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213DEB02-265B-4F6A-ACF7-A42583CE66F1}"/>
                </a:ext>
              </a:extLst>
            </p:cNvPr>
            <p:cNvSpPr txBox="1"/>
            <p:nvPr/>
          </p:nvSpPr>
          <p:spPr>
            <a:xfrm>
              <a:off x="3338381" y="2649471"/>
              <a:ext cx="4702509" cy="338554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C00000"/>
                  </a:solidFill>
                </a:rPr>
                <a:t>Allows as many layers/canvas as RAM can support!!!</a:t>
              </a:r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FE2E654D-E003-4A4A-A87F-CE5FE1DCBB4C}"/>
              </a:ext>
            </a:extLst>
          </p:cNvPr>
          <p:cNvGrpSpPr/>
          <p:nvPr/>
        </p:nvGrpSpPr>
        <p:grpSpPr>
          <a:xfrm>
            <a:off x="8745689" y="2925034"/>
            <a:ext cx="2795071" cy="2680904"/>
            <a:chOff x="8744100" y="2586480"/>
            <a:chExt cx="2795071" cy="2680904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8EBEC1E4-A431-4367-ACF8-4578D960D48C}"/>
                </a:ext>
              </a:extLst>
            </p:cNvPr>
            <p:cNvSpPr/>
            <p:nvPr/>
          </p:nvSpPr>
          <p:spPr>
            <a:xfrm>
              <a:off x="8982442" y="2791354"/>
              <a:ext cx="2556729" cy="247603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74D09F62-BAEB-476A-8CB2-9FFA4B33361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182780" y="3073446"/>
              <a:ext cx="2101595" cy="1326989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1E898972-AD87-4ECE-85BC-275148347CBA}"/>
                </a:ext>
              </a:extLst>
            </p:cNvPr>
            <p:cNvSpPr txBox="1"/>
            <p:nvPr/>
          </p:nvSpPr>
          <p:spPr>
            <a:xfrm>
              <a:off x="8744100" y="2586480"/>
              <a:ext cx="1176451" cy="338554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</a:rPr>
                <a:t>Pro Tip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0DFD524B-DA73-4E6B-BD6E-E6ED074F73AF}"/>
                </a:ext>
              </a:extLst>
            </p:cNvPr>
            <p:cNvSpPr txBox="1"/>
            <p:nvPr/>
          </p:nvSpPr>
          <p:spPr>
            <a:xfrm>
              <a:off x="8982442" y="4525409"/>
              <a:ext cx="2556729" cy="738664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Use Layer Editor Options to Hide/Show Layers in the Composer Editor Window</a:t>
              </a:r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3D490232-C0C5-4C74-910F-FDFD0BADA20A}"/>
                </a:ext>
              </a:extLst>
            </p:cNvPr>
            <p:cNvSpPr/>
            <p:nvPr/>
          </p:nvSpPr>
          <p:spPr>
            <a:xfrm>
              <a:off x="9251950" y="3953169"/>
              <a:ext cx="1970785" cy="447266"/>
            </a:xfrm>
            <a:prstGeom prst="rect">
              <a:avLst/>
            </a:prstGeom>
            <a:solidFill>
              <a:srgbClr val="C00000">
                <a:alpha val="36000"/>
              </a:srgbClr>
            </a:solidFill>
            <a:ln w="127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55738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F493F2-03D4-4DD9-B60D-7A0319959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+mn-lt"/>
              </a:rPr>
              <a:t>Application Interface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D85A7A-FA32-475F-8694-1123A5C8941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Using the GFX Canvas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A99A74-5253-412B-9ABF-2EBED8C271B0}"/>
              </a:ext>
            </a:extLst>
          </p:cNvPr>
          <p:cNvSpPr txBox="1"/>
          <p:nvPr/>
        </p:nvSpPr>
        <p:spPr>
          <a:xfrm>
            <a:off x="370190" y="1378394"/>
            <a:ext cx="923259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/>
              <a:t>gfx_canvas.c</a:t>
            </a:r>
            <a:r>
              <a:rPr lang="en-US" sz="2000" b="1" dirty="0"/>
              <a:t>/h </a:t>
            </a:r>
            <a:r>
              <a:rPr lang="en-US" sz="2000" dirty="0"/>
              <a:t>– Core module, private functions, glue code to library and display controller driver</a:t>
            </a:r>
          </a:p>
          <a:p>
            <a:r>
              <a:rPr lang="en-US" sz="2000" b="1" dirty="0" err="1"/>
              <a:t>gfx_canvas_api.c</a:t>
            </a:r>
            <a:r>
              <a:rPr lang="en-US" sz="2000" b="1" dirty="0"/>
              <a:t>/h </a:t>
            </a:r>
            <a:r>
              <a:rPr lang="en-US" sz="2000" dirty="0"/>
              <a:t>– Public module, interface functions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8CFAE25-1F6F-4B63-B9AF-9F3CFB247113}"/>
              </a:ext>
            </a:extLst>
          </p:cNvPr>
          <p:cNvGrpSpPr/>
          <p:nvPr/>
        </p:nvGrpSpPr>
        <p:grpSpPr>
          <a:xfrm>
            <a:off x="370192" y="2682784"/>
            <a:ext cx="3623294" cy="3683661"/>
            <a:chOff x="368604" y="2682783"/>
            <a:chExt cx="3623294" cy="3683661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E108FA2-6743-4EF1-BADA-F793234565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7074"/>
            <a:stretch/>
          </p:blipFill>
          <p:spPr>
            <a:xfrm>
              <a:off x="368604" y="3154384"/>
              <a:ext cx="3623294" cy="321206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19DC0E4-9B2B-46F7-A04A-8C00488316F2}"/>
                </a:ext>
              </a:extLst>
            </p:cNvPr>
            <p:cNvSpPr txBox="1"/>
            <p:nvPr/>
          </p:nvSpPr>
          <p:spPr>
            <a:xfrm>
              <a:off x="701128" y="2682783"/>
              <a:ext cx="22314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During Initialization *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C2670EA2-86F0-4069-B9F8-DB0A090917C4}"/>
              </a:ext>
            </a:extLst>
          </p:cNvPr>
          <p:cNvGrpSpPr/>
          <p:nvPr/>
        </p:nvGrpSpPr>
        <p:grpSpPr>
          <a:xfrm>
            <a:off x="915988" y="4145281"/>
            <a:ext cx="4901946" cy="2118715"/>
            <a:chOff x="914400" y="4145280"/>
            <a:chExt cx="4901946" cy="2118715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57A33E4-EA49-441B-BF02-22D5A5560FBA}"/>
                </a:ext>
              </a:extLst>
            </p:cNvPr>
            <p:cNvSpPr/>
            <p:nvPr/>
          </p:nvSpPr>
          <p:spPr>
            <a:xfrm>
              <a:off x="914400" y="4145280"/>
              <a:ext cx="2503334" cy="541335"/>
            </a:xfrm>
            <a:prstGeom prst="rect">
              <a:avLst/>
            </a:prstGeom>
            <a:solidFill>
              <a:srgbClr val="C00000">
                <a:alpha val="15000"/>
              </a:srgbClr>
            </a:solidFill>
            <a:ln w="25400">
              <a:solidFill>
                <a:srgbClr val="C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48DD2EE-E1E4-4729-A33D-D5C2F68DD2BA}"/>
                </a:ext>
              </a:extLst>
            </p:cNvPr>
            <p:cNvSpPr/>
            <p:nvPr/>
          </p:nvSpPr>
          <p:spPr>
            <a:xfrm>
              <a:off x="3417734" y="4145280"/>
              <a:ext cx="1824448" cy="541334"/>
            </a:xfrm>
            <a:prstGeom prst="rect">
              <a:avLst/>
            </a:prstGeom>
            <a:solidFill>
              <a:srgbClr val="C00000"/>
            </a:solidFill>
            <a:ln w="25400">
              <a:solidFill>
                <a:srgbClr val="C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1050" dirty="0"/>
                <a:t>Assign HW Layers to Canvas Objects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008BAC7-E051-47D5-950D-7C6EC6E693F2}"/>
                </a:ext>
              </a:extLst>
            </p:cNvPr>
            <p:cNvSpPr/>
            <p:nvPr/>
          </p:nvSpPr>
          <p:spPr>
            <a:xfrm>
              <a:off x="914400" y="4735775"/>
              <a:ext cx="3077498" cy="461664"/>
            </a:xfrm>
            <a:prstGeom prst="rect">
              <a:avLst/>
            </a:prstGeom>
            <a:solidFill>
              <a:srgbClr val="C00000">
                <a:alpha val="15000"/>
              </a:srgbClr>
            </a:solidFill>
            <a:ln w="25400">
              <a:solidFill>
                <a:srgbClr val="C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BE40403-DE57-4A7B-ACD5-FE0AAF2E2A4A}"/>
                </a:ext>
              </a:extLst>
            </p:cNvPr>
            <p:cNvSpPr/>
            <p:nvPr/>
          </p:nvSpPr>
          <p:spPr>
            <a:xfrm>
              <a:off x="3991898" y="4745546"/>
              <a:ext cx="1824448" cy="471392"/>
            </a:xfrm>
            <a:prstGeom prst="rect">
              <a:avLst/>
            </a:prstGeom>
            <a:solidFill>
              <a:srgbClr val="C00000"/>
            </a:solidFill>
            <a:ln w="25400">
              <a:solidFill>
                <a:srgbClr val="C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1050" dirty="0"/>
                <a:t>Set Canvas Window Size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5EC501F3-A599-42FB-AB42-30BE0C13FDE0}"/>
                </a:ext>
              </a:extLst>
            </p:cNvPr>
            <p:cNvSpPr/>
            <p:nvPr/>
          </p:nvSpPr>
          <p:spPr>
            <a:xfrm>
              <a:off x="914400" y="5298231"/>
              <a:ext cx="2503334" cy="461664"/>
            </a:xfrm>
            <a:prstGeom prst="rect">
              <a:avLst/>
            </a:prstGeom>
            <a:solidFill>
              <a:srgbClr val="C00000">
                <a:alpha val="15000"/>
              </a:srgbClr>
            </a:solidFill>
            <a:ln w="25400">
              <a:solidFill>
                <a:srgbClr val="C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088E9710-B66E-4E73-93A8-C15285A18400}"/>
                </a:ext>
              </a:extLst>
            </p:cNvPr>
            <p:cNvSpPr/>
            <p:nvPr/>
          </p:nvSpPr>
          <p:spPr>
            <a:xfrm>
              <a:off x="3417734" y="5298230"/>
              <a:ext cx="1824448" cy="461664"/>
            </a:xfrm>
            <a:prstGeom prst="rect">
              <a:avLst/>
            </a:prstGeom>
            <a:solidFill>
              <a:srgbClr val="C00000"/>
            </a:solidFill>
            <a:ln w="25400">
              <a:solidFill>
                <a:srgbClr val="C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1050" dirty="0"/>
                <a:t>Hide (or Show) Frames at Init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75858E92-DF8B-43F8-8CA6-88D73B36FBDF}"/>
                </a:ext>
              </a:extLst>
            </p:cNvPr>
            <p:cNvSpPr/>
            <p:nvPr/>
          </p:nvSpPr>
          <p:spPr>
            <a:xfrm>
              <a:off x="914400" y="5802331"/>
              <a:ext cx="2503334" cy="461664"/>
            </a:xfrm>
            <a:prstGeom prst="rect">
              <a:avLst/>
            </a:prstGeom>
            <a:solidFill>
              <a:srgbClr val="C00000">
                <a:alpha val="15000"/>
              </a:srgbClr>
            </a:solidFill>
            <a:ln w="25400">
              <a:solidFill>
                <a:srgbClr val="C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6E35B8A-25D9-402B-B3B7-2BF871C18513}"/>
                </a:ext>
              </a:extLst>
            </p:cNvPr>
            <p:cNvSpPr/>
            <p:nvPr/>
          </p:nvSpPr>
          <p:spPr>
            <a:xfrm>
              <a:off x="3417734" y="5802330"/>
              <a:ext cx="1824448" cy="461664"/>
            </a:xfrm>
            <a:prstGeom prst="rect">
              <a:avLst/>
            </a:prstGeom>
            <a:solidFill>
              <a:srgbClr val="C00000"/>
            </a:solidFill>
            <a:ln w="25400">
              <a:solidFill>
                <a:srgbClr val="C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1050" dirty="0"/>
                <a:t>Apply Canvas Settings. HW Layer changes are applied in next VBLANK Period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B132EF74-4F03-4AAB-A835-E8A5B19662B3}"/>
              </a:ext>
            </a:extLst>
          </p:cNvPr>
          <p:cNvSpPr txBox="1"/>
          <p:nvPr/>
        </p:nvSpPr>
        <p:spPr>
          <a:xfrm>
            <a:off x="7139997" y="5519078"/>
            <a:ext cx="31172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*</a:t>
            </a:r>
            <a:r>
              <a:rPr lang="en-US" sz="1200" b="1" dirty="0" err="1"/>
              <a:t>legato_climate_control</a:t>
            </a:r>
            <a:r>
              <a:rPr lang="en-US" sz="1200" b="1" dirty="0"/>
              <a:t>, **</a:t>
            </a:r>
            <a:r>
              <a:rPr lang="en-US" sz="1200" b="1" dirty="0" err="1"/>
              <a:t>legato_dashboard</a:t>
            </a:r>
            <a:endParaRPr lang="en-US" sz="1200" b="1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E99B580-BD60-4F22-ACAC-71F5BA537B1C}"/>
              </a:ext>
            </a:extLst>
          </p:cNvPr>
          <p:cNvGrpSpPr/>
          <p:nvPr/>
        </p:nvGrpSpPr>
        <p:grpSpPr>
          <a:xfrm>
            <a:off x="6348500" y="2613202"/>
            <a:ext cx="3848433" cy="2091676"/>
            <a:chOff x="6346911" y="2613202"/>
            <a:chExt cx="3848433" cy="2091676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CEE7786-F252-4F9C-A238-857A200A01FC}"/>
                </a:ext>
              </a:extLst>
            </p:cNvPr>
            <p:cNvSpPr txBox="1"/>
            <p:nvPr/>
          </p:nvSpPr>
          <p:spPr>
            <a:xfrm>
              <a:off x="7488008" y="2613202"/>
              <a:ext cx="16202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At Run-time **</a:t>
              </a:r>
            </a:p>
          </p:txBody>
        </p: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49D8B32E-BFCF-45DC-A737-3C1EC7435E6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46911" y="3297627"/>
              <a:ext cx="3459780" cy="441998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70B9A3C8-5C7E-4A9B-BC77-6966A1D3C38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46911" y="4049501"/>
              <a:ext cx="3848433" cy="655377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EB00EF2-A092-4F28-9420-D163C6D6B144}"/>
              </a:ext>
            </a:extLst>
          </p:cNvPr>
          <p:cNvGrpSpPr/>
          <p:nvPr/>
        </p:nvGrpSpPr>
        <p:grpSpPr>
          <a:xfrm>
            <a:off x="6257610" y="3286631"/>
            <a:ext cx="5689571" cy="1520649"/>
            <a:chOff x="6256021" y="3286630"/>
            <a:chExt cx="5689571" cy="1520649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E9866B22-F56F-4578-A046-CDAD8D23CB93}"/>
                </a:ext>
              </a:extLst>
            </p:cNvPr>
            <p:cNvSpPr/>
            <p:nvPr/>
          </p:nvSpPr>
          <p:spPr>
            <a:xfrm>
              <a:off x="6272712" y="3286631"/>
              <a:ext cx="3848432" cy="461664"/>
            </a:xfrm>
            <a:prstGeom prst="rect">
              <a:avLst/>
            </a:prstGeom>
            <a:solidFill>
              <a:srgbClr val="C00000">
                <a:alpha val="15000"/>
              </a:srgbClr>
            </a:solidFill>
            <a:ln w="25400">
              <a:solidFill>
                <a:srgbClr val="C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D14708D3-AF34-4862-9CAD-8F46BE3F2CBF}"/>
                </a:ext>
              </a:extLst>
            </p:cNvPr>
            <p:cNvSpPr/>
            <p:nvPr/>
          </p:nvSpPr>
          <p:spPr>
            <a:xfrm>
              <a:off x="10035886" y="3286630"/>
              <a:ext cx="1824448" cy="461665"/>
            </a:xfrm>
            <a:prstGeom prst="rect">
              <a:avLst/>
            </a:prstGeom>
            <a:solidFill>
              <a:srgbClr val="C00000"/>
            </a:solidFill>
            <a:ln w="25400">
              <a:solidFill>
                <a:srgbClr val="C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1050" dirty="0"/>
                <a:t>Set a </a:t>
              </a:r>
              <a:r>
                <a:rPr lang="en-US" sz="1050"/>
                <a:t>Canvas property (</a:t>
              </a:r>
              <a:r>
                <a:rPr lang="en-US" sz="1050" dirty="0"/>
                <a:t>Show)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1752C2DD-3F36-42E2-B2F2-9EF749B15953}"/>
                </a:ext>
              </a:extLst>
            </p:cNvPr>
            <p:cNvSpPr/>
            <p:nvPr/>
          </p:nvSpPr>
          <p:spPr>
            <a:xfrm>
              <a:off x="10121144" y="3986533"/>
              <a:ext cx="1824448" cy="819135"/>
            </a:xfrm>
            <a:prstGeom prst="rect">
              <a:avLst/>
            </a:prstGeom>
            <a:solidFill>
              <a:srgbClr val="C00000"/>
            </a:solidFill>
            <a:ln w="25400">
              <a:solidFill>
                <a:srgbClr val="C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1050" dirty="0"/>
                <a:t>Set multiple Canvas properties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F64B7FF7-69B8-4907-8FA8-AAEDBD0C4086}"/>
                </a:ext>
              </a:extLst>
            </p:cNvPr>
            <p:cNvSpPr/>
            <p:nvPr/>
          </p:nvSpPr>
          <p:spPr>
            <a:xfrm>
              <a:off x="6256021" y="3988144"/>
              <a:ext cx="3848432" cy="819135"/>
            </a:xfrm>
            <a:prstGeom prst="rect">
              <a:avLst/>
            </a:prstGeom>
            <a:solidFill>
              <a:srgbClr val="C00000">
                <a:alpha val="15000"/>
              </a:srgbClr>
            </a:solidFill>
            <a:ln w="25400">
              <a:solidFill>
                <a:srgbClr val="C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852001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AC07ED-0E8F-3341-BD66-CC6F287C0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dirty="0">
                <a:latin typeface="+mn-lt"/>
                <a:ea typeface="+mn-ea"/>
                <a:cs typeface="+mn-cs"/>
              </a:rPr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6B6E4B-58BC-984B-B688-8AAF041C561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56366" y="1065230"/>
            <a:ext cx="11400660" cy="5243807"/>
          </a:xfrm>
        </p:spPr>
        <p:txBody>
          <a:bodyPr/>
          <a:lstStyle/>
          <a:p>
            <a:pPr lvl="1"/>
            <a:r>
              <a:rPr lang="en-US" sz="4000" b="1" dirty="0"/>
              <a:t>Designing with Graphics Composer Suite</a:t>
            </a:r>
          </a:p>
          <a:p>
            <a:pPr lvl="2"/>
            <a:r>
              <a:rPr lang="en-US" sz="3600" b="1" dirty="0"/>
              <a:t>Navigating Basic Widgets and Schemes</a:t>
            </a:r>
          </a:p>
          <a:p>
            <a:pPr lvl="1"/>
            <a:r>
              <a:rPr lang="en-US" sz="4000" b="1" dirty="0"/>
              <a:t>Managing Events</a:t>
            </a:r>
          </a:p>
          <a:p>
            <a:pPr lvl="1"/>
            <a:r>
              <a:rPr lang="en-US" sz="4000" b="1" dirty="0"/>
              <a:t>Dynamic Strings</a:t>
            </a:r>
          </a:p>
          <a:p>
            <a:pPr lvl="1"/>
            <a:r>
              <a:rPr lang="en-US" sz="4000" b="1" dirty="0"/>
              <a:t>Animations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0004D86A-43EF-404F-9511-0C5C025B2E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4538" y="2153462"/>
            <a:ext cx="3139005" cy="294465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41716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E70E124B-4232-4AB5-B964-35BA7868BF4A}"/>
              </a:ext>
            </a:extLst>
          </p:cNvPr>
          <p:cNvGrpSpPr/>
          <p:nvPr/>
        </p:nvGrpSpPr>
        <p:grpSpPr>
          <a:xfrm>
            <a:off x="6425864" y="2018124"/>
            <a:ext cx="3320718" cy="1698220"/>
            <a:chOff x="6424276" y="2018124"/>
            <a:chExt cx="3320718" cy="1698220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6CF40F03-22D7-466B-BE0E-A77D5938A7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36696" y="2451314"/>
              <a:ext cx="3208298" cy="126503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F1AF112-A14C-4BE5-9D90-9E7B09923CAA}"/>
                </a:ext>
              </a:extLst>
            </p:cNvPr>
            <p:cNvSpPr txBox="1"/>
            <p:nvPr/>
          </p:nvSpPr>
          <p:spPr>
            <a:xfrm>
              <a:off x="6424276" y="2018124"/>
              <a:ext cx="21763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Start a </a:t>
              </a:r>
              <a:r>
                <a:rPr lang="en-US" b="1" u="sng" dirty="0"/>
                <a:t>Move</a:t>
              </a:r>
              <a:r>
                <a:rPr lang="en-US" b="1" dirty="0"/>
                <a:t> Effect *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531F65C-41AE-4127-83CB-511E1172B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+mn-lt"/>
              </a:rPr>
              <a:t>Application Interface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E4B382-0F09-4DC8-AE91-256A44EE3F5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Adding Effects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241123-9527-4860-9180-91F6F0895C31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70192" y="1421748"/>
            <a:ext cx="7568034" cy="56429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0" dirty="0"/>
              <a:t>Canvas supports Move and Fade effects***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1DEFAEC-6D59-4AD5-8499-E2A1381E0209}"/>
              </a:ext>
            </a:extLst>
          </p:cNvPr>
          <p:cNvGrpSpPr/>
          <p:nvPr/>
        </p:nvGrpSpPr>
        <p:grpSpPr>
          <a:xfrm>
            <a:off x="434244" y="1996303"/>
            <a:ext cx="4016088" cy="2049173"/>
            <a:chOff x="432656" y="1996302"/>
            <a:chExt cx="4016088" cy="204917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56AFA2B-62C4-4572-9D11-908AA1BB64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2656" y="2490860"/>
              <a:ext cx="4016088" cy="1554615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A55EE66-467E-4748-8B48-49D8137078B1}"/>
                </a:ext>
              </a:extLst>
            </p:cNvPr>
            <p:cNvSpPr txBox="1"/>
            <p:nvPr/>
          </p:nvSpPr>
          <p:spPr>
            <a:xfrm>
              <a:off x="432656" y="1996302"/>
              <a:ext cx="22314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During Initialization *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1D4725C2-B63C-416F-BD4D-5B31EC83BDAC}"/>
              </a:ext>
            </a:extLst>
          </p:cNvPr>
          <p:cNvGrpSpPr/>
          <p:nvPr/>
        </p:nvGrpSpPr>
        <p:grpSpPr>
          <a:xfrm>
            <a:off x="434245" y="2490859"/>
            <a:ext cx="5549187" cy="1554616"/>
            <a:chOff x="432656" y="2490859"/>
            <a:chExt cx="5549187" cy="1554616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F156778-4F53-4C84-83B6-E0EFC0C10885}"/>
                </a:ext>
              </a:extLst>
            </p:cNvPr>
            <p:cNvSpPr/>
            <p:nvPr/>
          </p:nvSpPr>
          <p:spPr>
            <a:xfrm>
              <a:off x="432656" y="2490860"/>
              <a:ext cx="4016088" cy="1554615"/>
            </a:xfrm>
            <a:prstGeom prst="rect">
              <a:avLst/>
            </a:prstGeom>
            <a:solidFill>
              <a:srgbClr val="C00000">
                <a:alpha val="15000"/>
              </a:srgbClr>
            </a:solidFill>
            <a:ln w="25400">
              <a:solidFill>
                <a:srgbClr val="C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8F0FA65-B3A8-4D73-97EF-1CC50601F001}"/>
                </a:ext>
              </a:extLst>
            </p:cNvPr>
            <p:cNvSpPr/>
            <p:nvPr/>
          </p:nvSpPr>
          <p:spPr>
            <a:xfrm>
              <a:off x="4448744" y="2490859"/>
              <a:ext cx="1533099" cy="1554615"/>
            </a:xfrm>
            <a:prstGeom prst="rect">
              <a:avLst/>
            </a:prstGeom>
            <a:solidFill>
              <a:srgbClr val="C00000"/>
            </a:solidFill>
            <a:ln w="25400">
              <a:solidFill>
                <a:srgbClr val="C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1400" dirty="0"/>
                <a:t>Application can register callbacks to be notified of the Effects Status for each Canvas Object	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456A863-BD5F-4C1E-9C38-090741973BD3}"/>
              </a:ext>
            </a:extLst>
          </p:cNvPr>
          <p:cNvGrpSpPr/>
          <p:nvPr/>
        </p:nvGrpSpPr>
        <p:grpSpPr>
          <a:xfrm>
            <a:off x="6538285" y="2451314"/>
            <a:ext cx="5136359" cy="1265030"/>
            <a:chOff x="6536696" y="2451314"/>
            <a:chExt cx="5136359" cy="1265030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963C7FF-47F9-42BC-872D-DEA10B597161}"/>
                </a:ext>
              </a:extLst>
            </p:cNvPr>
            <p:cNvSpPr/>
            <p:nvPr/>
          </p:nvSpPr>
          <p:spPr>
            <a:xfrm>
              <a:off x="6536696" y="2451315"/>
              <a:ext cx="4016088" cy="1265029"/>
            </a:xfrm>
            <a:prstGeom prst="rect">
              <a:avLst/>
            </a:prstGeom>
            <a:solidFill>
              <a:srgbClr val="C00000">
                <a:alpha val="15000"/>
              </a:srgbClr>
            </a:solidFill>
            <a:ln w="25400">
              <a:solidFill>
                <a:srgbClr val="C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D6F3239-B322-4AFD-A79E-80677E1099D8}"/>
                </a:ext>
              </a:extLst>
            </p:cNvPr>
            <p:cNvSpPr/>
            <p:nvPr/>
          </p:nvSpPr>
          <p:spPr>
            <a:xfrm>
              <a:off x="9857415" y="2451314"/>
              <a:ext cx="1815640" cy="1265029"/>
            </a:xfrm>
            <a:prstGeom prst="rect">
              <a:avLst/>
            </a:prstGeom>
            <a:solidFill>
              <a:srgbClr val="C00000"/>
            </a:solidFill>
            <a:ln w="25400">
              <a:solidFill>
                <a:srgbClr val="C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1400" dirty="0"/>
                <a:t>Move a Canvas Object with speed up/down/fixed motion, start/end positions, move steps.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4568229-9FDC-45F6-B15A-32728C20877A}"/>
              </a:ext>
            </a:extLst>
          </p:cNvPr>
          <p:cNvGrpSpPr/>
          <p:nvPr/>
        </p:nvGrpSpPr>
        <p:grpSpPr>
          <a:xfrm>
            <a:off x="3335264" y="4218456"/>
            <a:ext cx="3718196" cy="2043551"/>
            <a:chOff x="3333676" y="4218455"/>
            <a:chExt cx="3718196" cy="2043551"/>
          </a:xfrm>
        </p:grpSpPr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020D5382-BA03-4412-BB1C-2F2D0D36DA5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78714" y="4676909"/>
              <a:ext cx="3673158" cy="1585097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A9FB260-6B7E-4525-8870-A9A6A9B8FD3F}"/>
                </a:ext>
              </a:extLst>
            </p:cNvPr>
            <p:cNvSpPr txBox="1"/>
            <p:nvPr/>
          </p:nvSpPr>
          <p:spPr>
            <a:xfrm>
              <a:off x="3333676" y="4218455"/>
              <a:ext cx="21968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Start a </a:t>
              </a:r>
              <a:r>
                <a:rPr lang="en-US" b="1" u="sng" dirty="0"/>
                <a:t>Fade</a:t>
              </a:r>
              <a:r>
                <a:rPr lang="en-US" b="1" dirty="0"/>
                <a:t> Effect **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213AFD3-C057-4E44-BE86-F5BBA2ECCC4B}"/>
              </a:ext>
            </a:extLst>
          </p:cNvPr>
          <p:cNvGrpSpPr/>
          <p:nvPr/>
        </p:nvGrpSpPr>
        <p:grpSpPr>
          <a:xfrm>
            <a:off x="3353248" y="4667706"/>
            <a:ext cx="5988946" cy="1666695"/>
            <a:chOff x="3333676" y="4644829"/>
            <a:chExt cx="5988946" cy="1666695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2D6A1170-8647-43B0-A8A8-4BF0E9ED9AFC}"/>
                </a:ext>
              </a:extLst>
            </p:cNvPr>
            <p:cNvSpPr/>
            <p:nvPr/>
          </p:nvSpPr>
          <p:spPr>
            <a:xfrm>
              <a:off x="3333676" y="4644829"/>
              <a:ext cx="3718196" cy="809320"/>
            </a:xfrm>
            <a:prstGeom prst="rect">
              <a:avLst/>
            </a:prstGeom>
            <a:solidFill>
              <a:srgbClr val="C00000">
                <a:alpha val="15000"/>
              </a:srgbClr>
            </a:solidFill>
            <a:ln w="25400">
              <a:solidFill>
                <a:srgbClr val="C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17B05618-3598-491F-B38F-686170138DBB}"/>
                </a:ext>
              </a:extLst>
            </p:cNvPr>
            <p:cNvSpPr/>
            <p:nvPr/>
          </p:nvSpPr>
          <p:spPr>
            <a:xfrm>
              <a:off x="7051872" y="4644829"/>
              <a:ext cx="2270750" cy="809319"/>
            </a:xfrm>
            <a:prstGeom prst="rect">
              <a:avLst/>
            </a:prstGeom>
            <a:solidFill>
              <a:srgbClr val="C00000"/>
            </a:solidFill>
            <a:ln w="25400">
              <a:solidFill>
                <a:srgbClr val="C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1400" dirty="0"/>
                <a:t>Fade a Canvas Object (in Layer 1), with start/end Alpha value, step value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105E20EC-1700-4756-904D-34153D35B67A}"/>
                </a:ext>
              </a:extLst>
            </p:cNvPr>
            <p:cNvSpPr/>
            <p:nvPr/>
          </p:nvSpPr>
          <p:spPr>
            <a:xfrm>
              <a:off x="3333676" y="5502204"/>
              <a:ext cx="3718196" cy="809320"/>
            </a:xfrm>
            <a:prstGeom prst="rect">
              <a:avLst/>
            </a:prstGeom>
            <a:solidFill>
              <a:srgbClr val="C00000">
                <a:alpha val="15000"/>
              </a:srgbClr>
            </a:solidFill>
            <a:ln w="25400">
              <a:solidFill>
                <a:srgbClr val="C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06AA9A08-C347-4517-9A47-DC567F6C7386}"/>
                </a:ext>
              </a:extLst>
            </p:cNvPr>
            <p:cNvSpPr/>
            <p:nvPr/>
          </p:nvSpPr>
          <p:spPr>
            <a:xfrm>
              <a:off x="7051872" y="5502204"/>
              <a:ext cx="2270750" cy="809319"/>
            </a:xfrm>
            <a:prstGeom prst="rect">
              <a:avLst/>
            </a:prstGeom>
            <a:solidFill>
              <a:srgbClr val="C00000"/>
            </a:solidFill>
            <a:ln w="25400">
              <a:solidFill>
                <a:srgbClr val="C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1400" dirty="0"/>
                <a:t>Fade another Canvas Object (in Layer 2), with start/end Alpha value, step value</a:t>
              </a: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B67E5355-D828-4496-90F2-52788EC86393}"/>
              </a:ext>
            </a:extLst>
          </p:cNvPr>
          <p:cNvSpPr txBox="1"/>
          <p:nvPr/>
        </p:nvSpPr>
        <p:spPr>
          <a:xfrm>
            <a:off x="3733038" y="6484707"/>
            <a:ext cx="54391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*</a:t>
            </a:r>
            <a:r>
              <a:rPr lang="en-US" sz="1200" b="1" dirty="0" err="1"/>
              <a:t>legato_climate_control</a:t>
            </a:r>
            <a:r>
              <a:rPr lang="en-US" sz="1200" b="1" dirty="0"/>
              <a:t>, **</a:t>
            </a:r>
            <a:r>
              <a:rPr lang="en-US" sz="1200" b="1" dirty="0" err="1"/>
              <a:t>legato_dashboard</a:t>
            </a:r>
            <a:r>
              <a:rPr lang="en-US" sz="1200" b="1" dirty="0"/>
              <a:t>, ***HW overlay dependent</a:t>
            </a:r>
          </a:p>
        </p:txBody>
      </p:sp>
    </p:spTree>
    <p:extLst>
      <p:ext uri="{BB962C8B-B14F-4D97-AF65-F5344CB8AC3E}">
        <p14:creationId xmlns:p14="http://schemas.microsoft.com/office/powerpoint/2010/main" val="1154562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3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53">
            <a:extLst>
              <a:ext uri="{FF2B5EF4-FFF2-40B4-BE49-F238E27FC236}">
                <a16:creationId xmlns:a16="http://schemas.microsoft.com/office/drawing/2014/main" id="{005003A0-7120-4CDC-AB35-3F27096520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708" y="4451161"/>
            <a:ext cx="2904632" cy="146856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FE04E38-D17E-4964-86C5-60BEF5ED6C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+mn-lt"/>
              </a:rPr>
              <a:t>Canvas Applications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E38530-A29C-4A91-9240-C906BAADE36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Sprite Animation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90B0B7-0F1E-4B01-B80B-CBC92D397EDD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57098" y="1403853"/>
            <a:ext cx="4887823" cy="2450335"/>
          </a:xfrm>
        </p:spPr>
        <p:txBody>
          <a:bodyPr>
            <a:normAutofit/>
          </a:bodyPr>
          <a:lstStyle/>
          <a:p>
            <a:r>
              <a:rPr lang="en-US" sz="1800" dirty="0"/>
              <a:t>GFX Canvas can be used to do sprite animation of multiple RAW images in memory</a:t>
            </a:r>
          </a:p>
          <a:p>
            <a:r>
              <a:rPr lang="en-US" sz="1800" dirty="0"/>
              <a:t>Images must have the same color mode as Canvas Object</a:t>
            </a:r>
          </a:p>
          <a:p>
            <a:r>
              <a:rPr lang="en-US" sz="1800" dirty="0"/>
              <a:t>A HW layer is assigned to the Canvas Object</a:t>
            </a:r>
          </a:p>
          <a:p>
            <a:r>
              <a:rPr lang="en-US" sz="1800" dirty="0"/>
              <a:t>The Pixel Buffer for the Canvas Object is updated to the address of the current image to be shown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3AF858-6DE0-488E-A78A-9CFE4DD96F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6659" y="1876830"/>
            <a:ext cx="3734591" cy="224448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A734D22-0BF6-4A9B-8F6A-89A546FC6B32}"/>
              </a:ext>
            </a:extLst>
          </p:cNvPr>
          <p:cNvSpPr/>
          <p:nvPr/>
        </p:nvSpPr>
        <p:spPr>
          <a:xfrm>
            <a:off x="5650261" y="4790594"/>
            <a:ext cx="5332794" cy="14685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RAW Images in DDR (RGBA8888)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7" name="Table 63">
            <a:extLst>
              <a:ext uri="{FF2B5EF4-FFF2-40B4-BE49-F238E27FC236}">
                <a16:creationId xmlns:a16="http://schemas.microsoft.com/office/drawing/2014/main" id="{3260966B-A774-4D3D-84B2-991D6A4FA5D9}"/>
              </a:ext>
            </a:extLst>
          </p:cNvPr>
          <p:cNvGraphicFramePr>
            <a:graphicFrameLocks noGrp="1"/>
          </p:cNvGraphicFramePr>
          <p:nvPr/>
        </p:nvGraphicFramePr>
        <p:xfrm>
          <a:off x="5764560" y="4946744"/>
          <a:ext cx="5063166" cy="8162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3861">
                  <a:extLst>
                    <a:ext uri="{9D8B030D-6E8A-4147-A177-3AD203B41FA5}">
                      <a16:colId xmlns:a16="http://schemas.microsoft.com/office/drawing/2014/main" val="206456331"/>
                    </a:ext>
                  </a:extLst>
                </a:gridCol>
                <a:gridCol w="843861">
                  <a:extLst>
                    <a:ext uri="{9D8B030D-6E8A-4147-A177-3AD203B41FA5}">
                      <a16:colId xmlns:a16="http://schemas.microsoft.com/office/drawing/2014/main" val="2436237172"/>
                    </a:ext>
                  </a:extLst>
                </a:gridCol>
                <a:gridCol w="843861">
                  <a:extLst>
                    <a:ext uri="{9D8B030D-6E8A-4147-A177-3AD203B41FA5}">
                      <a16:colId xmlns:a16="http://schemas.microsoft.com/office/drawing/2014/main" val="4090576759"/>
                    </a:ext>
                  </a:extLst>
                </a:gridCol>
                <a:gridCol w="843861">
                  <a:extLst>
                    <a:ext uri="{9D8B030D-6E8A-4147-A177-3AD203B41FA5}">
                      <a16:colId xmlns:a16="http://schemas.microsoft.com/office/drawing/2014/main" val="2935174279"/>
                    </a:ext>
                  </a:extLst>
                </a:gridCol>
                <a:gridCol w="843861">
                  <a:extLst>
                    <a:ext uri="{9D8B030D-6E8A-4147-A177-3AD203B41FA5}">
                      <a16:colId xmlns:a16="http://schemas.microsoft.com/office/drawing/2014/main" val="4191220624"/>
                    </a:ext>
                  </a:extLst>
                </a:gridCol>
                <a:gridCol w="843861">
                  <a:extLst>
                    <a:ext uri="{9D8B030D-6E8A-4147-A177-3AD203B41FA5}">
                      <a16:colId xmlns:a16="http://schemas.microsoft.com/office/drawing/2014/main" val="2502137608"/>
                    </a:ext>
                  </a:extLst>
                </a:gridCol>
              </a:tblGrid>
              <a:tr h="81623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5471910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A6D0991F-26B0-475D-B35E-EF803D0AF5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3448" y="5479121"/>
            <a:ext cx="634640" cy="17172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56BA65B-0E54-4502-BC2E-66D7AA9032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6976" y="5354861"/>
            <a:ext cx="707355" cy="26830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7379F39-56C9-4433-AB1E-07B19F55D77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3217" y="5283643"/>
            <a:ext cx="734414" cy="367205"/>
          </a:xfrm>
          <a:prstGeom prst="rect">
            <a:avLst/>
          </a:prstGeom>
        </p:spPr>
      </p:pic>
      <p:pic>
        <p:nvPicPr>
          <p:cNvPr id="11" name="Picture 10" descr="A picture containing sitting, computer, red, knife&#10;&#10;Description automatically generated">
            <a:extLst>
              <a:ext uri="{FF2B5EF4-FFF2-40B4-BE49-F238E27FC236}">
                <a16:creationId xmlns:a16="http://schemas.microsoft.com/office/drawing/2014/main" id="{413C1BE1-DAB6-4BDE-8C17-1D5434EEE75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9459" y="5238495"/>
            <a:ext cx="734414" cy="465724"/>
          </a:xfrm>
          <a:prstGeom prst="rect">
            <a:avLst/>
          </a:prstGeom>
        </p:spPr>
      </p:pic>
      <p:pic>
        <p:nvPicPr>
          <p:cNvPr id="12" name="Picture 11" descr="A picture containing sitting, red, meter&#10;&#10;Description automatically generated">
            <a:extLst>
              <a:ext uri="{FF2B5EF4-FFF2-40B4-BE49-F238E27FC236}">
                <a16:creationId xmlns:a16="http://schemas.microsoft.com/office/drawing/2014/main" id="{E0885CBD-1D1F-4BE1-BE26-F847CE115F5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5702" y="5191470"/>
            <a:ext cx="692415" cy="539544"/>
          </a:xfrm>
          <a:prstGeom prst="rect">
            <a:avLst/>
          </a:prstGeom>
        </p:spPr>
      </p:pic>
      <p:pic>
        <p:nvPicPr>
          <p:cNvPr id="13" name="Picture 12" descr="A picture containing sitting, red, meter, baseball&#10;&#10;Description automatically generated">
            <a:extLst>
              <a:ext uri="{FF2B5EF4-FFF2-40B4-BE49-F238E27FC236}">
                <a16:creationId xmlns:a16="http://schemas.microsoft.com/office/drawing/2014/main" id="{C6C16AAB-32F1-4D2B-AFF3-419633F9AE0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9002" y="5119634"/>
            <a:ext cx="625862" cy="59109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5F16BCF-AECE-4AA9-A499-4B7EA3BE848A}"/>
              </a:ext>
            </a:extLst>
          </p:cNvPr>
          <p:cNvSpPr/>
          <p:nvPr/>
        </p:nvSpPr>
        <p:spPr>
          <a:xfrm>
            <a:off x="5467588" y="3305451"/>
            <a:ext cx="2251454" cy="7568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HW Layer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7A3AE4E-C766-4DA4-A47B-091C6C932883}"/>
              </a:ext>
            </a:extLst>
          </p:cNvPr>
          <p:cNvCxnSpPr>
            <a:cxnSpLocks/>
          </p:cNvCxnSpPr>
          <p:nvPr/>
        </p:nvCxnSpPr>
        <p:spPr>
          <a:xfrm flipH="1">
            <a:off x="6211032" y="4086908"/>
            <a:ext cx="422489" cy="858165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6D15752-4FCF-43CF-8AE0-F0DC6B5FF7B4}"/>
              </a:ext>
            </a:extLst>
          </p:cNvPr>
          <p:cNvCxnSpPr>
            <a:cxnSpLocks/>
          </p:cNvCxnSpPr>
          <p:nvPr/>
        </p:nvCxnSpPr>
        <p:spPr>
          <a:xfrm>
            <a:off x="6640194" y="4080808"/>
            <a:ext cx="390458" cy="841287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87762D8-87E8-417B-9CDE-63E3ADBD5E68}"/>
              </a:ext>
            </a:extLst>
          </p:cNvPr>
          <p:cNvCxnSpPr>
            <a:cxnSpLocks/>
          </p:cNvCxnSpPr>
          <p:nvPr/>
        </p:nvCxnSpPr>
        <p:spPr>
          <a:xfrm>
            <a:off x="6640195" y="4072559"/>
            <a:ext cx="2873501" cy="820352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D35E8D4-0F0A-4D51-A5F0-59BFCB9ECAA2}"/>
              </a:ext>
            </a:extLst>
          </p:cNvPr>
          <p:cNvCxnSpPr>
            <a:cxnSpLocks/>
          </p:cNvCxnSpPr>
          <p:nvPr/>
        </p:nvCxnSpPr>
        <p:spPr>
          <a:xfrm>
            <a:off x="6633520" y="4086908"/>
            <a:ext cx="1256904" cy="858165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FDA9FB8-4A2A-4351-84AA-FF9BFB15746E}"/>
              </a:ext>
            </a:extLst>
          </p:cNvPr>
          <p:cNvCxnSpPr>
            <a:cxnSpLocks/>
          </p:cNvCxnSpPr>
          <p:nvPr/>
        </p:nvCxnSpPr>
        <p:spPr>
          <a:xfrm>
            <a:off x="6640195" y="4086908"/>
            <a:ext cx="2091509" cy="845489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0" name="Table 54">
            <a:extLst>
              <a:ext uri="{FF2B5EF4-FFF2-40B4-BE49-F238E27FC236}">
                <a16:creationId xmlns:a16="http://schemas.microsoft.com/office/drawing/2014/main" id="{70644819-B774-407B-AADE-DF9240A11EF0}"/>
              </a:ext>
            </a:extLst>
          </p:cNvPr>
          <p:cNvGraphicFramePr>
            <a:graphicFrameLocks noGrp="1"/>
          </p:cNvGraphicFramePr>
          <p:nvPr/>
        </p:nvGraphicFramePr>
        <p:xfrm>
          <a:off x="8335359" y="404536"/>
          <a:ext cx="3744260" cy="1249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6065">
                  <a:extLst>
                    <a:ext uri="{9D8B030D-6E8A-4147-A177-3AD203B41FA5}">
                      <a16:colId xmlns:a16="http://schemas.microsoft.com/office/drawing/2014/main" val="2472409348"/>
                    </a:ext>
                  </a:extLst>
                </a:gridCol>
                <a:gridCol w="936065">
                  <a:extLst>
                    <a:ext uri="{9D8B030D-6E8A-4147-A177-3AD203B41FA5}">
                      <a16:colId xmlns:a16="http://schemas.microsoft.com/office/drawing/2014/main" val="3578091121"/>
                    </a:ext>
                  </a:extLst>
                </a:gridCol>
                <a:gridCol w="936065">
                  <a:extLst>
                    <a:ext uri="{9D8B030D-6E8A-4147-A177-3AD203B41FA5}">
                      <a16:colId xmlns:a16="http://schemas.microsoft.com/office/drawing/2014/main" val="946481642"/>
                    </a:ext>
                  </a:extLst>
                </a:gridCol>
                <a:gridCol w="936065">
                  <a:extLst>
                    <a:ext uri="{9D8B030D-6E8A-4147-A177-3AD203B41FA5}">
                      <a16:colId xmlns:a16="http://schemas.microsoft.com/office/drawing/2014/main" val="216280439"/>
                    </a:ext>
                  </a:extLst>
                </a:gridCol>
              </a:tblGrid>
              <a:tr h="163247">
                <a:tc>
                  <a:txBody>
                    <a:bodyPr/>
                    <a:lstStyle/>
                    <a:p>
                      <a:r>
                        <a:rPr lang="en-US" sz="1200" dirty="0"/>
                        <a:t>Angle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Address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Position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9961739"/>
                  </a:ext>
                </a:extLst>
              </a:tr>
              <a:tr h="163247">
                <a:tc>
                  <a:txBody>
                    <a:bodyPr/>
                    <a:lstStyle/>
                    <a:p>
                      <a:r>
                        <a:rPr 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0x80012070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83 * 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(627,238)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0411258"/>
                  </a:ext>
                </a:extLst>
              </a:tr>
              <a:tr h="163247">
                <a:tc>
                  <a:txBody>
                    <a:bodyPr/>
                    <a:lstStyle/>
                    <a:p>
                      <a:r>
                        <a:rPr lang="en-US" sz="1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0x800120a8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86 * 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(626, 235)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265648"/>
                  </a:ext>
                </a:extLst>
              </a:tr>
              <a:tr h="163247">
                <a:tc>
                  <a:txBody>
                    <a:bodyPr/>
                    <a:lstStyle/>
                    <a:p>
                      <a:r>
                        <a:rPr lang="en-US" sz="10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1327503"/>
                  </a:ext>
                </a:extLst>
              </a:tr>
              <a:tr h="163247">
                <a:tc>
                  <a:txBody>
                    <a:bodyPr/>
                    <a:lstStyle/>
                    <a:p>
                      <a:r>
                        <a:rPr lang="en-US" sz="10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0x80012118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87 * 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(623, 191)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6891430"/>
                  </a:ext>
                </a:extLst>
              </a:tr>
            </a:tbl>
          </a:graphicData>
        </a:graphic>
      </p:graphicFrame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F0F50F4-712D-4D8A-8ECE-627819451F33}"/>
              </a:ext>
            </a:extLst>
          </p:cNvPr>
          <p:cNvCxnSpPr>
            <a:cxnSpLocks/>
            <a:stCxn id="30" idx="3"/>
            <a:endCxn id="20" idx="1"/>
          </p:cNvCxnSpPr>
          <p:nvPr/>
        </p:nvCxnSpPr>
        <p:spPr>
          <a:xfrm flipV="1">
            <a:off x="7638137" y="1029376"/>
            <a:ext cx="697222" cy="13224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2F0242F-88C0-4B36-BEDA-CBE3D036CA6D}"/>
              </a:ext>
            </a:extLst>
          </p:cNvPr>
          <p:cNvCxnSpPr>
            <a:cxnSpLocks/>
          </p:cNvCxnSpPr>
          <p:nvPr/>
        </p:nvCxnSpPr>
        <p:spPr>
          <a:xfrm>
            <a:off x="6662215" y="4086908"/>
            <a:ext cx="3732801" cy="858165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6EB4092-330F-4F3F-9A57-7930C0E41AEE}"/>
              </a:ext>
            </a:extLst>
          </p:cNvPr>
          <p:cNvCxnSpPr>
            <a:cxnSpLocks/>
            <a:stCxn id="30" idx="3"/>
          </p:cNvCxnSpPr>
          <p:nvPr/>
        </p:nvCxnSpPr>
        <p:spPr>
          <a:xfrm flipV="1">
            <a:off x="7638138" y="800022"/>
            <a:ext cx="678521" cy="361600"/>
          </a:xfrm>
          <a:prstGeom prst="straightConnector1">
            <a:avLst/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E5F5E29-F42C-4558-A65B-ED115B460AE9}"/>
              </a:ext>
            </a:extLst>
          </p:cNvPr>
          <p:cNvCxnSpPr>
            <a:cxnSpLocks/>
            <a:stCxn id="30" idx="3"/>
          </p:cNvCxnSpPr>
          <p:nvPr/>
        </p:nvCxnSpPr>
        <p:spPr>
          <a:xfrm>
            <a:off x="7638138" y="1161623"/>
            <a:ext cx="678521" cy="321603"/>
          </a:xfrm>
          <a:prstGeom prst="straightConnector1">
            <a:avLst/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Arrow: Down 24">
            <a:extLst>
              <a:ext uri="{FF2B5EF4-FFF2-40B4-BE49-F238E27FC236}">
                <a16:creationId xmlns:a16="http://schemas.microsoft.com/office/drawing/2014/main" id="{FDEF4932-FD2E-4C28-A9E7-9F1153817D83}"/>
              </a:ext>
            </a:extLst>
          </p:cNvPr>
          <p:cNvSpPr/>
          <p:nvPr/>
        </p:nvSpPr>
        <p:spPr>
          <a:xfrm>
            <a:off x="6230529" y="2617124"/>
            <a:ext cx="606605" cy="713883"/>
          </a:xfrm>
          <a:prstGeom prst="downArrow">
            <a:avLst/>
          </a:prstGeom>
          <a:solidFill>
            <a:schemeClr val="accent3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9BD83D3-A1BC-4A7A-8716-242438625D47}"/>
              </a:ext>
            </a:extLst>
          </p:cNvPr>
          <p:cNvSpPr/>
          <p:nvPr/>
        </p:nvSpPr>
        <p:spPr>
          <a:xfrm>
            <a:off x="8614652" y="2865212"/>
            <a:ext cx="611176" cy="37326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8453BDA5-55B8-4CDB-A81B-2CEE2F94C098}"/>
              </a:ext>
            </a:extLst>
          </p:cNvPr>
          <p:cNvSpPr/>
          <p:nvPr/>
        </p:nvSpPr>
        <p:spPr>
          <a:xfrm rot="20327125">
            <a:off x="7666022" y="3307608"/>
            <a:ext cx="1027809" cy="37326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CCC4B67-B215-4847-A7C0-BF73D2504311}"/>
              </a:ext>
            </a:extLst>
          </p:cNvPr>
          <p:cNvSpPr/>
          <p:nvPr/>
        </p:nvSpPr>
        <p:spPr>
          <a:xfrm>
            <a:off x="5467589" y="2110394"/>
            <a:ext cx="2170549" cy="756807"/>
          </a:xfrm>
          <a:prstGeom prst="rect">
            <a:avLst/>
          </a:prstGeom>
          <a:solidFill>
            <a:schemeClr val="tx2">
              <a:lumMod val="6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Graphics Canvas</a:t>
            </a:r>
          </a:p>
        </p:txBody>
      </p:sp>
      <p:sp>
        <p:nvSpPr>
          <p:cNvPr id="29" name="Arrow: Down 28">
            <a:extLst>
              <a:ext uri="{FF2B5EF4-FFF2-40B4-BE49-F238E27FC236}">
                <a16:creationId xmlns:a16="http://schemas.microsoft.com/office/drawing/2014/main" id="{92151CBC-EF28-442B-9F48-AE5F04540958}"/>
              </a:ext>
            </a:extLst>
          </p:cNvPr>
          <p:cNvSpPr/>
          <p:nvPr/>
        </p:nvSpPr>
        <p:spPr>
          <a:xfrm>
            <a:off x="6249560" y="1468269"/>
            <a:ext cx="606605" cy="713883"/>
          </a:xfrm>
          <a:prstGeom prst="downArrow">
            <a:avLst/>
          </a:prstGeom>
          <a:solidFill>
            <a:schemeClr val="accent3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9EAEE53-8F15-4D91-997B-B06127068CAB}"/>
              </a:ext>
            </a:extLst>
          </p:cNvPr>
          <p:cNvSpPr/>
          <p:nvPr/>
        </p:nvSpPr>
        <p:spPr>
          <a:xfrm>
            <a:off x="5467589" y="783219"/>
            <a:ext cx="2170549" cy="75680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Application Code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BB0E6BD-FC84-415B-9FAF-3246BB36145C}"/>
              </a:ext>
            </a:extLst>
          </p:cNvPr>
          <p:cNvSpPr txBox="1"/>
          <p:nvPr/>
        </p:nvSpPr>
        <p:spPr>
          <a:xfrm>
            <a:off x="7523218" y="6412406"/>
            <a:ext cx="14917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**</a:t>
            </a:r>
            <a:r>
              <a:rPr lang="en-US" sz="1200" b="1" dirty="0" err="1"/>
              <a:t>legato_dashboard</a:t>
            </a:r>
            <a:endParaRPr lang="en-US" sz="1200" b="1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FF2BE425-9890-4632-BA03-5F29F893622C}"/>
              </a:ext>
            </a:extLst>
          </p:cNvPr>
          <p:cNvGrpSpPr/>
          <p:nvPr/>
        </p:nvGrpSpPr>
        <p:grpSpPr>
          <a:xfrm>
            <a:off x="630646" y="4427809"/>
            <a:ext cx="4836942" cy="809321"/>
            <a:chOff x="629058" y="4427808"/>
            <a:chExt cx="4836942" cy="809321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3F486CB4-FCAA-4542-95FB-176AB99872E8}"/>
                </a:ext>
              </a:extLst>
            </p:cNvPr>
            <p:cNvSpPr/>
            <p:nvPr/>
          </p:nvSpPr>
          <p:spPr>
            <a:xfrm>
              <a:off x="629058" y="4427808"/>
              <a:ext cx="2890079" cy="809320"/>
            </a:xfrm>
            <a:prstGeom prst="rect">
              <a:avLst/>
            </a:prstGeom>
            <a:solidFill>
              <a:srgbClr val="C00000">
                <a:alpha val="15000"/>
              </a:srgbClr>
            </a:solidFill>
            <a:ln w="25400">
              <a:solidFill>
                <a:srgbClr val="C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4B75F710-D4E0-4DF6-ABE4-B46545E2CD06}"/>
                </a:ext>
              </a:extLst>
            </p:cNvPr>
            <p:cNvSpPr/>
            <p:nvPr/>
          </p:nvSpPr>
          <p:spPr>
            <a:xfrm>
              <a:off x="3532722" y="4433495"/>
              <a:ext cx="1933278" cy="803634"/>
            </a:xfrm>
            <a:prstGeom prst="rect">
              <a:avLst/>
            </a:prstGeom>
            <a:solidFill>
              <a:srgbClr val="C00000"/>
            </a:solidFill>
            <a:ln w="25400">
              <a:solidFill>
                <a:srgbClr val="C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1100" dirty="0"/>
                <a:t>Set the pixel buffer for the canvas, based on needle image address and size in DDR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CE442CA8-6C09-4463-9205-17DEEF68B054}"/>
              </a:ext>
            </a:extLst>
          </p:cNvPr>
          <p:cNvGrpSpPr/>
          <p:nvPr/>
        </p:nvGrpSpPr>
        <p:grpSpPr>
          <a:xfrm>
            <a:off x="622732" y="5326178"/>
            <a:ext cx="4844857" cy="323015"/>
            <a:chOff x="621143" y="5326177"/>
            <a:chExt cx="4844857" cy="323015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9D1BC381-610E-4D8F-B3BA-78DBAFB6A731}"/>
                </a:ext>
              </a:extLst>
            </p:cNvPr>
            <p:cNvSpPr/>
            <p:nvPr/>
          </p:nvSpPr>
          <p:spPr>
            <a:xfrm>
              <a:off x="621143" y="5326177"/>
              <a:ext cx="2890079" cy="319574"/>
            </a:xfrm>
            <a:prstGeom prst="rect">
              <a:avLst/>
            </a:prstGeom>
            <a:solidFill>
              <a:srgbClr val="C00000">
                <a:alpha val="15000"/>
              </a:srgbClr>
            </a:solidFill>
            <a:ln w="25400">
              <a:solidFill>
                <a:srgbClr val="C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E2E694AB-98C4-428C-86AF-079989B956A4}"/>
                </a:ext>
              </a:extLst>
            </p:cNvPr>
            <p:cNvSpPr/>
            <p:nvPr/>
          </p:nvSpPr>
          <p:spPr>
            <a:xfrm>
              <a:off x="3524807" y="5331863"/>
              <a:ext cx="1941193" cy="317329"/>
            </a:xfrm>
            <a:prstGeom prst="rect">
              <a:avLst/>
            </a:prstGeom>
            <a:solidFill>
              <a:srgbClr val="C00000"/>
            </a:solidFill>
            <a:ln w="25400">
              <a:solidFill>
                <a:srgbClr val="C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1100" dirty="0"/>
                <a:t>Set Window based on needle image position and size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B4D35983-474B-4A6E-8576-90879A4D8B03}"/>
              </a:ext>
            </a:extLst>
          </p:cNvPr>
          <p:cNvGrpSpPr/>
          <p:nvPr/>
        </p:nvGrpSpPr>
        <p:grpSpPr>
          <a:xfrm>
            <a:off x="609146" y="5725327"/>
            <a:ext cx="4858442" cy="194394"/>
            <a:chOff x="607558" y="5725327"/>
            <a:chExt cx="4858442" cy="194394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DD2418A5-D3F8-44BB-8AD6-3D7785717A0A}"/>
                </a:ext>
              </a:extLst>
            </p:cNvPr>
            <p:cNvSpPr/>
            <p:nvPr/>
          </p:nvSpPr>
          <p:spPr>
            <a:xfrm>
              <a:off x="607558" y="5725327"/>
              <a:ext cx="2890079" cy="194394"/>
            </a:xfrm>
            <a:prstGeom prst="rect">
              <a:avLst/>
            </a:prstGeom>
            <a:solidFill>
              <a:srgbClr val="C00000">
                <a:alpha val="15000"/>
              </a:srgbClr>
            </a:solidFill>
            <a:ln w="25400">
              <a:solidFill>
                <a:srgbClr val="C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ECA85DF5-FEA4-4420-A7EB-7AAA1F8CBFCB}"/>
                </a:ext>
              </a:extLst>
            </p:cNvPr>
            <p:cNvSpPr/>
            <p:nvPr/>
          </p:nvSpPr>
          <p:spPr>
            <a:xfrm>
              <a:off x="3511222" y="5731014"/>
              <a:ext cx="1954778" cy="188707"/>
            </a:xfrm>
            <a:prstGeom prst="rect">
              <a:avLst/>
            </a:prstGeom>
            <a:solidFill>
              <a:srgbClr val="C00000"/>
            </a:solidFill>
            <a:ln w="25400">
              <a:solidFill>
                <a:srgbClr val="C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1100" dirty="0"/>
                <a:t>Apply the Canvas settings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60615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000"/>
                            </p:stCondLst>
                            <p:childTnLst>
                              <p:par>
                                <p:cTn id="6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500"/>
                            </p:stCondLst>
                            <p:childTnLst>
                              <p:par>
                                <p:cTn id="6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"/>
                            </p:stCondLst>
                            <p:childTnLst>
                              <p:par>
                                <p:cTn id="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000"/>
                            </p:stCondLst>
                            <p:childTnLst>
                              <p:par>
                                <p:cTn id="8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500"/>
                            </p:stCondLst>
                            <p:childTnLst>
                              <p:par>
                                <p:cTn id="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2000"/>
                            </p:stCondLst>
                            <p:childTnLst>
                              <p:par>
                                <p:cTn id="9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animBg="1"/>
      <p:bldP spid="1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8BA6CB9-E2BA-B2C6-D912-49B499987B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056" y="1513992"/>
            <a:ext cx="2457098" cy="430160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CD6DA5-1BB5-9C68-9127-AFE1FF8B2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83360"/>
            <a:ext cx="10515600" cy="1325563"/>
          </a:xfrm>
        </p:spPr>
        <p:txBody>
          <a:bodyPr/>
          <a:lstStyle/>
          <a:p>
            <a:r>
              <a:rPr lang="en-US" sz="4000" b="1" dirty="0">
                <a:latin typeface="+mn-lt"/>
                <a:ea typeface="+mn-ea"/>
                <a:cs typeface="+mn-cs"/>
              </a:rPr>
              <a:t>Task</a:t>
            </a:r>
            <a:r>
              <a:rPr lang="en-US" dirty="0"/>
              <a:t> </a:t>
            </a:r>
            <a:r>
              <a:rPr lang="en-US" sz="4000" b="1" dirty="0">
                <a:latin typeface="+mn-lt"/>
                <a:ea typeface="+mn-ea"/>
                <a:cs typeface="+mn-cs"/>
              </a:rPr>
              <a:t>4 - Implementation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729570-07BE-B3C5-CF5E-B79D144E4A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5945" y="3716425"/>
            <a:ext cx="4219282" cy="2619312"/>
          </a:xfrm>
          <a:prstGeom prst="rect">
            <a:avLst/>
          </a:prstGeom>
        </p:spPr>
      </p:pic>
      <p:pic>
        <p:nvPicPr>
          <p:cNvPr id="7" name="Picture 6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D5B3856B-94EC-B498-978A-BB4390AC35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7350" y="426899"/>
            <a:ext cx="1105500" cy="1603000"/>
          </a:xfrm>
          <a:prstGeom prst="rect">
            <a:avLst/>
          </a:prstGeom>
        </p:spPr>
      </p:pic>
      <p:pic>
        <p:nvPicPr>
          <p:cNvPr id="9" name="Picture 8" descr="Background pattern&#10;&#10;Description automatically generated with low confidence">
            <a:extLst>
              <a:ext uri="{FF2B5EF4-FFF2-40B4-BE49-F238E27FC236}">
                <a16:creationId xmlns:a16="http://schemas.microsoft.com/office/drawing/2014/main" id="{D7B688C0-C7EA-4EBA-F7B8-9EE4F9269C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6938" y="428488"/>
            <a:ext cx="1092059" cy="1600646"/>
          </a:xfrm>
          <a:prstGeom prst="rect">
            <a:avLst/>
          </a:prstGeom>
        </p:spPr>
      </p:pic>
      <p:pic>
        <p:nvPicPr>
          <p:cNvPr id="11" name="Picture 10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E8D6F57E-D14D-5A2D-8921-1872A525CC0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9378" y="434417"/>
            <a:ext cx="1115106" cy="1594716"/>
          </a:xfrm>
          <a:prstGeom prst="rect">
            <a:avLst/>
          </a:prstGeom>
        </p:spPr>
      </p:pic>
      <p:pic>
        <p:nvPicPr>
          <p:cNvPr id="5" name="Picture 4" descr="Background pattern&#10;&#10;Description automatically generated with medium confidence">
            <a:extLst>
              <a:ext uri="{FF2B5EF4-FFF2-40B4-BE49-F238E27FC236}">
                <a16:creationId xmlns:a16="http://schemas.microsoft.com/office/drawing/2014/main" id="{BB2C44F1-30D9-8F1B-DF3D-C571FAB2EE9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0338" y="434416"/>
            <a:ext cx="1105500" cy="1594717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3E3DC08-70A2-C9F2-BC36-744CE106C352}"/>
              </a:ext>
            </a:extLst>
          </p:cNvPr>
          <p:cNvCxnSpPr>
            <a:cxnSpLocks/>
          </p:cNvCxnSpPr>
          <p:nvPr/>
        </p:nvCxnSpPr>
        <p:spPr>
          <a:xfrm>
            <a:off x="7432646" y="3813872"/>
            <a:ext cx="0" cy="24244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7886CBC-8692-63D0-5F0B-198E93A2BF66}"/>
              </a:ext>
            </a:extLst>
          </p:cNvPr>
          <p:cNvCxnSpPr>
            <a:cxnSpLocks/>
          </p:cNvCxnSpPr>
          <p:nvPr/>
        </p:nvCxnSpPr>
        <p:spPr>
          <a:xfrm>
            <a:off x="7933924" y="3429000"/>
            <a:ext cx="38022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859731E9-8C0A-F0EE-58CA-8A272CBE0000}"/>
              </a:ext>
            </a:extLst>
          </p:cNvPr>
          <p:cNvSpPr/>
          <p:nvPr/>
        </p:nvSpPr>
        <p:spPr>
          <a:xfrm>
            <a:off x="9430142" y="3141575"/>
            <a:ext cx="809837" cy="523220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800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DCD34E2-5345-A6DD-1448-3D3315286D20}"/>
              </a:ext>
            </a:extLst>
          </p:cNvPr>
          <p:cNvSpPr/>
          <p:nvPr/>
        </p:nvSpPr>
        <p:spPr>
          <a:xfrm>
            <a:off x="6896108" y="4615004"/>
            <a:ext cx="809837" cy="523220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480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94C1523-FE3D-CF34-25E2-736DC9E2D16D}"/>
              </a:ext>
            </a:extLst>
          </p:cNvPr>
          <p:cNvSpPr/>
          <p:nvPr/>
        </p:nvSpPr>
        <p:spPr>
          <a:xfrm>
            <a:off x="7254493" y="3545457"/>
            <a:ext cx="737582" cy="3536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58x112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29A66A5-A5D6-2810-309A-8A56405D9A7C}"/>
              </a:ext>
            </a:extLst>
          </p:cNvPr>
          <p:cNvCxnSpPr>
            <a:cxnSpLocks/>
          </p:cNvCxnSpPr>
          <p:nvPr/>
        </p:nvCxnSpPr>
        <p:spPr>
          <a:xfrm>
            <a:off x="7933920" y="3899140"/>
            <a:ext cx="116310" cy="1507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DF8711E1-2D8B-495D-3114-C2F4770341A6}"/>
              </a:ext>
            </a:extLst>
          </p:cNvPr>
          <p:cNvSpPr/>
          <p:nvPr/>
        </p:nvSpPr>
        <p:spPr>
          <a:xfrm>
            <a:off x="7992075" y="4049846"/>
            <a:ext cx="948136" cy="1376169"/>
          </a:xfrm>
          <a:prstGeom prst="rect">
            <a:avLst/>
          </a:prstGeom>
          <a:solidFill>
            <a:schemeClr val="accent1">
              <a:alpha val="44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5942726-4931-FDBA-A2F4-ADFEBEF98AE5}"/>
              </a:ext>
            </a:extLst>
          </p:cNvPr>
          <p:cNvCxnSpPr/>
          <p:nvPr/>
        </p:nvCxnSpPr>
        <p:spPr>
          <a:xfrm flipV="1">
            <a:off x="9026476" y="4049846"/>
            <a:ext cx="0" cy="137616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1FE5CC6-455F-603D-7475-83F3A054B12D}"/>
              </a:ext>
            </a:extLst>
          </p:cNvPr>
          <p:cNvCxnSpPr/>
          <p:nvPr/>
        </p:nvCxnSpPr>
        <p:spPr>
          <a:xfrm flipH="1">
            <a:off x="7992075" y="5615796"/>
            <a:ext cx="94813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F89C7658-F2E6-194F-0732-9D030FA9A606}"/>
              </a:ext>
            </a:extLst>
          </p:cNvPr>
          <p:cNvSpPr/>
          <p:nvPr/>
        </p:nvSpPr>
        <p:spPr>
          <a:xfrm>
            <a:off x="8267350" y="5477645"/>
            <a:ext cx="511427" cy="338554"/>
          </a:xfrm>
          <a:prstGeom prst="rect">
            <a:avLst/>
          </a:prstGeom>
          <a:solidFill>
            <a:schemeClr val="bg1">
              <a:alpha val="66000"/>
            </a:schemeClr>
          </a:solid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6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178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5D70A3D-C493-4622-F8AC-9133E9BE185F}"/>
              </a:ext>
            </a:extLst>
          </p:cNvPr>
          <p:cNvSpPr/>
          <p:nvPr/>
        </p:nvSpPr>
        <p:spPr>
          <a:xfrm>
            <a:off x="8970627" y="4687527"/>
            <a:ext cx="511427" cy="338554"/>
          </a:xfrm>
          <a:prstGeom prst="rect">
            <a:avLst/>
          </a:prstGeom>
          <a:solidFill>
            <a:schemeClr val="bg1">
              <a:alpha val="66000"/>
            </a:schemeClr>
          </a:solid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6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258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127F2B7-5416-72A7-BFC4-167BD2567004}"/>
              </a:ext>
            </a:extLst>
          </p:cNvPr>
          <p:cNvSpPr/>
          <p:nvPr/>
        </p:nvSpPr>
        <p:spPr>
          <a:xfrm>
            <a:off x="8832980" y="1933418"/>
            <a:ext cx="2285176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14 images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F8296DDB-058D-BFBE-EBFE-89B673DBA9C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99782" y="1183479"/>
            <a:ext cx="1900214" cy="5362826"/>
          </a:xfrm>
          <a:prstGeom prst="rect">
            <a:avLst/>
          </a:prstGeom>
        </p:spPr>
      </p:pic>
      <p:grpSp>
        <p:nvGrpSpPr>
          <p:cNvPr id="56" name="Group 55">
            <a:extLst>
              <a:ext uri="{FF2B5EF4-FFF2-40B4-BE49-F238E27FC236}">
                <a16:creationId xmlns:a16="http://schemas.microsoft.com/office/drawing/2014/main" id="{94D7C1CD-86DF-8909-DA94-3A2C9F7BD09B}"/>
              </a:ext>
            </a:extLst>
          </p:cNvPr>
          <p:cNvGrpSpPr/>
          <p:nvPr/>
        </p:nvGrpSpPr>
        <p:grpSpPr>
          <a:xfrm>
            <a:off x="764921" y="1577305"/>
            <a:ext cx="4514238" cy="5133315"/>
            <a:chOff x="764921" y="1577305"/>
            <a:chExt cx="4514238" cy="5133315"/>
          </a:xfrm>
        </p:grpSpPr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57101E8D-5313-CD25-63A7-BA095C02EE0B}"/>
                </a:ext>
              </a:extLst>
            </p:cNvPr>
            <p:cNvCxnSpPr>
              <a:stCxn id="39" idx="1"/>
            </p:cNvCxnSpPr>
            <p:nvPr/>
          </p:nvCxnSpPr>
          <p:spPr>
            <a:xfrm flipH="1">
              <a:off x="2783791" y="1934280"/>
              <a:ext cx="921034" cy="120805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1487DB22-12F2-285F-FC1B-D34B872F27D7}"/>
                </a:ext>
              </a:extLst>
            </p:cNvPr>
            <p:cNvGrpSpPr/>
            <p:nvPr/>
          </p:nvGrpSpPr>
          <p:grpSpPr>
            <a:xfrm>
              <a:off x="764921" y="1577305"/>
              <a:ext cx="4514238" cy="5133315"/>
              <a:chOff x="764921" y="1577305"/>
              <a:chExt cx="4514238" cy="5133315"/>
            </a:xfrm>
          </p:grpSpPr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EF709654-01C5-7A04-5B6D-F77E7AA58CD1}"/>
                  </a:ext>
                </a:extLst>
              </p:cNvPr>
              <p:cNvSpPr/>
              <p:nvPr/>
            </p:nvSpPr>
            <p:spPr>
              <a:xfrm>
                <a:off x="764921" y="2853767"/>
                <a:ext cx="1988191" cy="710967"/>
              </a:xfrm>
              <a:prstGeom prst="rect">
                <a:avLst/>
              </a:prstGeom>
              <a:solidFill>
                <a:schemeClr val="accent1">
                  <a:alpha val="50000"/>
                </a:schemeClr>
              </a:solidFill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5D3D2466-808F-4804-82E3-3341F5B6827E}"/>
                  </a:ext>
                </a:extLst>
              </p:cNvPr>
              <p:cNvSpPr/>
              <p:nvPr/>
            </p:nvSpPr>
            <p:spPr>
              <a:xfrm>
                <a:off x="3704825" y="1577305"/>
                <a:ext cx="1266093" cy="713950"/>
              </a:xfrm>
              <a:prstGeom prst="rect">
                <a:avLst/>
              </a:prstGeom>
              <a:solidFill>
                <a:schemeClr val="accent1">
                  <a:alpha val="7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892026E9-96EC-C180-102E-31A0D3D4B2DF}"/>
                  </a:ext>
                </a:extLst>
              </p:cNvPr>
              <p:cNvSpPr/>
              <p:nvPr/>
            </p:nvSpPr>
            <p:spPr>
              <a:xfrm>
                <a:off x="795601" y="3604413"/>
                <a:ext cx="1988191" cy="710967"/>
              </a:xfrm>
              <a:prstGeom prst="rect">
                <a:avLst/>
              </a:prstGeom>
              <a:solidFill>
                <a:schemeClr val="accent1">
                  <a:alpha val="50000"/>
                </a:schemeClr>
              </a:solidFill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3C94174F-2B71-9DB2-8452-3168E243AAC2}"/>
                  </a:ext>
                </a:extLst>
              </p:cNvPr>
              <p:cNvSpPr/>
              <p:nvPr/>
            </p:nvSpPr>
            <p:spPr>
              <a:xfrm>
                <a:off x="795600" y="4365345"/>
                <a:ext cx="1988191" cy="710967"/>
              </a:xfrm>
              <a:prstGeom prst="rect">
                <a:avLst/>
              </a:prstGeom>
              <a:solidFill>
                <a:schemeClr val="accent1">
                  <a:alpha val="50000"/>
                </a:schemeClr>
              </a:solidFill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7D62618B-6B7D-71CD-EF59-B1733F0C7E79}"/>
                  </a:ext>
                </a:extLst>
              </p:cNvPr>
              <p:cNvSpPr/>
              <p:nvPr/>
            </p:nvSpPr>
            <p:spPr>
              <a:xfrm>
                <a:off x="3748786" y="2319405"/>
                <a:ext cx="1530373" cy="4019082"/>
              </a:xfrm>
              <a:prstGeom prst="rect">
                <a:avLst/>
              </a:prstGeom>
              <a:solidFill>
                <a:schemeClr val="accent1">
                  <a:alpha val="7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9281BC67-51FA-828B-E05D-82AE42B548B6}"/>
                  </a:ext>
                </a:extLst>
              </p:cNvPr>
              <p:cNvSpPr/>
              <p:nvPr/>
            </p:nvSpPr>
            <p:spPr>
              <a:xfrm>
                <a:off x="3748786" y="6381991"/>
                <a:ext cx="1266093" cy="328629"/>
              </a:xfrm>
              <a:prstGeom prst="rect">
                <a:avLst/>
              </a:prstGeom>
              <a:solidFill>
                <a:schemeClr val="accent1">
                  <a:alpha val="7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381975FF-32E0-3B03-68B3-97658B7BF4B6}"/>
                  </a:ext>
                </a:extLst>
              </p:cNvPr>
              <p:cNvCxnSpPr>
                <a:endCxn id="40" idx="3"/>
              </p:cNvCxnSpPr>
              <p:nvPr/>
            </p:nvCxnSpPr>
            <p:spPr>
              <a:xfrm flipH="1">
                <a:off x="2783791" y="3914069"/>
                <a:ext cx="964995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Arrow Connector 48">
                <a:extLst>
                  <a:ext uri="{FF2B5EF4-FFF2-40B4-BE49-F238E27FC236}">
                    <a16:creationId xmlns:a16="http://schemas.microsoft.com/office/drawing/2014/main" id="{299F0DA9-20EA-5E3C-7000-9452CFCB757F}"/>
                  </a:ext>
                </a:extLst>
              </p:cNvPr>
              <p:cNvCxnSpPr>
                <a:stCxn id="43" idx="1"/>
                <a:endCxn id="41" idx="3"/>
              </p:cNvCxnSpPr>
              <p:nvPr/>
            </p:nvCxnSpPr>
            <p:spPr>
              <a:xfrm flipH="1" flipV="1">
                <a:off x="2783791" y="4715201"/>
                <a:ext cx="964995" cy="183110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3" name="Rectangle 52">
            <a:extLst>
              <a:ext uri="{FF2B5EF4-FFF2-40B4-BE49-F238E27FC236}">
                <a16:creationId xmlns:a16="http://schemas.microsoft.com/office/drawing/2014/main" id="{1FBA1100-F936-1000-0B59-B5397F203AD6}"/>
              </a:ext>
            </a:extLst>
          </p:cNvPr>
          <p:cNvSpPr/>
          <p:nvPr/>
        </p:nvSpPr>
        <p:spPr>
          <a:xfrm>
            <a:off x="6676926" y="2423192"/>
            <a:ext cx="5610255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Use Raw Uncompressed Images!</a:t>
            </a:r>
          </a:p>
        </p:txBody>
      </p:sp>
      <p:pic>
        <p:nvPicPr>
          <p:cNvPr id="55" name="Graphic 54" descr="Warning outline">
            <a:extLst>
              <a:ext uri="{FF2B5EF4-FFF2-40B4-BE49-F238E27FC236}">
                <a16:creationId xmlns:a16="http://schemas.microsoft.com/office/drawing/2014/main" id="{3F85C9C9-3F2C-08B7-1C0E-1D86347C302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450588" y="2543175"/>
            <a:ext cx="276108" cy="310592"/>
          </a:xfrm>
          <a:prstGeom prst="rect">
            <a:avLst/>
          </a:prstGeom>
        </p:spPr>
      </p:pic>
      <p:sp>
        <p:nvSpPr>
          <p:cNvPr id="57" name="Rectangle 56">
            <a:extLst>
              <a:ext uri="{FF2B5EF4-FFF2-40B4-BE49-F238E27FC236}">
                <a16:creationId xmlns:a16="http://schemas.microsoft.com/office/drawing/2014/main" id="{CCDDB013-A15A-0673-DC26-6FF33A5A8A6B}"/>
              </a:ext>
            </a:extLst>
          </p:cNvPr>
          <p:cNvSpPr/>
          <p:nvPr/>
        </p:nvSpPr>
        <p:spPr>
          <a:xfrm>
            <a:off x="8857716" y="843378"/>
            <a:ext cx="108555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[…]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D6DCE1F-A115-3EBC-1237-21471EE22B64}"/>
              </a:ext>
            </a:extLst>
          </p:cNvPr>
          <p:cNvSpPr/>
          <p:nvPr/>
        </p:nvSpPr>
        <p:spPr>
          <a:xfrm>
            <a:off x="769121" y="5115991"/>
            <a:ext cx="2084033" cy="789153"/>
          </a:xfrm>
          <a:prstGeom prst="rect">
            <a:avLst/>
          </a:prstGeom>
          <a:solidFill>
            <a:srgbClr val="FFC000">
              <a:alpha val="72000"/>
            </a:srgb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14">
            <a:extLst>
              <a:ext uri="{FF2B5EF4-FFF2-40B4-BE49-F238E27FC236}">
                <a16:creationId xmlns:a16="http://schemas.microsoft.com/office/drawing/2014/main" id="{93F6B6AE-8B8D-8DA9-30B9-EF139E6366AA}"/>
              </a:ext>
            </a:extLst>
          </p:cNvPr>
          <p:cNvSpPr/>
          <p:nvPr/>
        </p:nvSpPr>
        <p:spPr>
          <a:xfrm>
            <a:off x="860892" y="5932466"/>
            <a:ext cx="1788298" cy="2821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Canvas for Sprite</a:t>
            </a:r>
          </a:p>
        </p:txBody>
      </p:sp>
    </p:spTree>
    <p:extLst>
      <p:ext uri="{BB962C8B-B14F-4D97-AF65-F5344CB8AC3E}">
        <p14:creationId xmlns:p14="http://schemas.microsoft.com/office/powerpoint/2010/main" val="2881045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4" grpId="0" animBg="1"/>
      <p:bldP spid="29" grpId="0" animBg="1"/>
      <p:bldP spid="30" grpId="0" animBg="1"/>
      <p:bldP spid="31" grpId="0"/>
      <p:bldP spid="53" grpId="0"/>
      <p:bldP spid="57" grpId="0"/>
      <p:bldP spid="8" grpId="0" animBg="1"/>
      <p:bldP spid="10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72AA3C1E-62DC-3626-0807-B46ACA39B6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773" y="1044394"/>
            <a:ext cx="4638675" cy="3457575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D4C7C0F3-D45F-29BA-4C6F-F42632A48025}"/>
              </a:ext>
            </a:extLst>
          </p:cNvPr>
          <p:cNvSpPr txBox="1">
            <a:spLocks/>
          </p:cNvSpPr>
          <p:nvPr/>
        </p:nvSpPr>
        <p:spPr>
          <a:xfrm>
            <a:off x="57150" y="-10544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latin typeface="+mn-lt"/>
                <a:ea typeface="+mn-ea"/>
                <a:cs typeface="+mn-cs"/>
              </a:rPr>
              <a:t>Task</a:t>
            </a:r>
            <a:r>
              <a:rPr lang="en-US" dirty="0"/>
              <a:t> </a:t>
            </a:r>
            <a:r>
              <a:rPr lang="en-US" sz="4000" b="1" dirty="0">
                <a:latin typeface="+mn-lt"/>
                <a:ea typeface="+mn-ea"/>
                <a:cs typeface="+mn-cs"/>
              </a:rPr>
              <a:t>4 - Implementation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E79EBE-CBCA-79CF-D5C3-0EB83E38D7C1}"/>
              </a:ext>
            </a:extLst>
          </p:cNvPr>
          <p:cNvSpPr/>
          <p:nvPr/>
        </p:nvSpPr>
        <p:spPr>
          <a:xfrm>
            <a:off x="350114" y="1891963"/>
            <a:ext cx="3854327" cy="541335"/>
          </a:xfrm>
          <a:prstGeom prst="rect">
            <a:avLst/>
          </a:prstGeom>
          <a:solidFill>
            <a:srgbClr val="C00000">
              <a:alpha val="15000"/>
            </a:srgbClr>
          </a:solidFill>
          <a:ln w="25400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5CF8B13-3934-C1FC-194A-925C6AF3B8AF}"/>
              </a:ext>
            </a:extLst>
          </p:cNvPr>
          <p:cNvSpPr/>
          <p:nvPr/>
        </p:nvSpPr>
        <p:spPr>
          <a:xfrm>
            <a:off x="4114245" y="1891963"/>
            <a:ext cx="2050743" cy="541334"/>
          </a:xfrm>
          <a:prstGeom prst="rect">
            <a:avLst/>
          </a:prstGeom>
          <a:solidFill>
            <a:srgbClr val="C00000"/>
          </a:solidFill>
          <a:ln w="25400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050" dirty="0"/>
              <a:t>Assign Canvas Object 0 to HW Layer 0, Setting Position and size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77DD136-E378-498D-939D-34215010F1D4}"/>
              </a:ext>
            </a:extLst>
          </p:cNvPr>
          <p:cNvSpPr/>
          <p:nvPr/>
        </p:nvSpPr>
        <p:spPr>
          <a:xfrm>
            <a:off x="350114" y="2567327"/>
            <a:ext cx="3854327" cy="541335"/>
          </a:xfrm>
          <a:prstGeom prst="rect">
            <a:avLst/>
          </a:prstGeom>
          <a:solidFill>
            <a:srgbClr val="C00000">
              <a:alpha val="15000"/>
            </a:srgbClr>
          </a:solidFill>
          <a:ln w="25400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6CD4518-B902-6420-D004-B87CC3638336}"/>
              </a:ext>
            </a:extLst>
          </p:cNvPr>
          <p:cNvSpPr/>
          <p:nvPr/>
        </p:nvSpPr>
        <p:spPr>
          <a:xfrm>
            <a:off x="4114245" y="2567327"/>
            <a:ext cx="2050743" cy="541334"/>
          </a:xfrm>
          <a:prstGeom prst="rect">
            <a:avLst/>
          </a:prstGeom>
          <a:solidFill>
            <a:srgbClr val="C00000"/>
          </a:solidFill>
          <a:ln w="25400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050" dirty="0"/>
              <a:t>Assign Canvas Object 1 to HW Layer 1, Setting Position and size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2695954-7FB0-60AD-B98A-8B7A70254F55}"/>
              </a:ext>
            </a:extLst>
          </p:cNvPr>
          <p:cNvSpPr/>
          <p:nvPr/>
        </p:nvSpPr>
        <p:spPr>
          <a:xfrm>
            <a:off x="320298" y="3226106"/>
            <a:ext cx="4279036" cy="541335"/>
          </a:xfrm>
          <a:prstGeom prst="rect">
            <a:avLst/>
          </a:prstGeom>
          <a:solidFill>
            <a:srgbClr val="C00000">
              <a:alpha val="15000"/>
            </a:srgbClr>
          </a:solidFill>
          <a:ln w="25400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ED1D9FE-1757-9191-E17C-6EBF08DA1E5A}"/>
              </a:ext>
            </a:extLst>
          </p:cNvPr>
          <p:cNvSpPr/>
          <p:nvPr/>
        </p:nvSpPr>
        <p:spPr>
          <a:xfrm>
            <a:off x="4599333" y="3226107"/>
            <a:ext cx="1535838" cy="541334"/>
          </a:xfrm>
          <a:prstGeom prst="rect">
            <a:avLst/>
          </a:prstGeom>
          <a:solidFill>
            <a:srgbClr val="C00000"/>
          </a:solidFill>
          <a:ln w="25400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050" dirty="0"/>
              <a:t>Assign Canvas Object 2 to HW Layer 2, Setting Position and size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9201173-6A26-24A6-D389-57C1D8E44BAD}"/>
              </a:ext>
            </a:extLst>
          </p:cNvPr>
          <p:cNvSpPr/>
          <p:nvPr/>
        </p:nvSpPr>
        <p:spPr>
          <a:xfrm>
            <a:off x="5374614" y="959168"/>
            <a:ext cx="44435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7135D17-254F-B441-29CF-37D6B0F01A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7952" y="293671"/>
            <a:ext cx="2419350" cy="29337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A5FF7A5B-C223-961A-6193-9929E5EF35DB}"/>
              </a:ext>
            </a:extLst>
          </p:cNvPr>
          <p:cNvSpPr/>
          <p:nvPr/>
        </p:nvSpPr>
        <p:spPr>
          <a:xfrm>
            <a:off x="9560616" y="0"/>
            <a:ext cx="44435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2CCDEB7-1019-8D2E-4990-3A317B3B4988}"/>
              </a:ext>
            </a:extLst>
          </p:cNvPr>
          <p:cNvSpPr/>
          <p:nvPr/>
        </p:nvSpPr>
        <p:spPr>
          <a:xfrm>
            <a:off x="6746477" y="645003"/>
            <a:ext cx="2130825" cy="2460147"/>
          </a:xfrm>
          <a:prstGeom prst="rect">
            <a:avLst/>
          </a:prstGeom>
          <a:solidFill>
            <a:srgbClr val="C00000">
              <a:alpha val="15000"/>
            </a:srgbClr>
          </a:solidFill>
          <a:ln w="25400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182146B-BDE0-4A1C-73B8-4F60CA65C2BE}"/>
              </a:ext>
            </a:extLst>
          </p:cNvPr>
          <p:cNvSpPr/>
          <p:nvPr/>
        </p:nvSpPr>
        <p:spPr>
          <a:xfrm>
            <a:off x="8883793" y="645003"/>
            <a:ext cx="1133732" cy="2460142"/>
          </a:xfrm>
          <a:prstGeom prst="rect">
            <a:avLst/>
          </a:prstGeom>
          <a:solidFill>
            <a:srgbClr val="C00000"/>
          </a:solidFill>
          <a:ln w="25400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050" dirty="0"/>
              <a:t>Declaring array </a:t>
            </a:r>
          </a:p>
          <a:p>
            <a:r>
              <a:rPr lang="en-US" sz="1050" dirty="0"/>
              <a:t>Of sprite images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5135B9F-A277-1E3B-0C6D-1436CA2959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4265" y="3912893"/>
            <a:ext cx="5004420" cy="3363929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2486C40C-C8C1-3A49-5A58-55E594781281}"/>
              </a:ext>
            </a:extLst>
          </p:cNvPr>
          <p:cNvSpPr/>
          <p:nvPr/>
        </p:nvSpPr>
        <p:spPr>
          <a:xfrm>
            <a:off x="11361980" y="3218471"/>
            <a:ext cx="44435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7311BFC-0A61-CAE2-768B-0EEA5C4930B9}"/>
              </a:ext>
            </a:extLst>
          </p:cNvPr>
          <p:cNvSpPr/>
          <p:nvPr/>
        </p:nvSpPr>
        <p:spPr>
          <a:xfrm>
            <a:off x="7603954" y="4731911"/>
            <a:ext cx="4518276" cy="889154"/>
          </a:xfrm>
          <a:prstGeom prst="rect">
            <a:avLst/>
          </a:prstGeom>
          <a:solidFill>
            <a:srgbClr val="C00000">
              <a:alpha val="15000"/>
            </a:srgbClr>
          </a:solidFill>
          <a:ln w="25400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92FF547-8F58-5296-14FD-6DC960C93016}"/>
              </a:ext>
            </a:extLst>
          </p:cNvPr>
          <p:cNvSpPr/>
          <p:nvPr/>
        </p:nvSpPr>
        <p:spPr>
          <a:xfrm>
            <a:off x="5591311" y="4731911"/>
            <a:ext cx="2050743" cy="889154"/>
          </a:xfrm>
          <a:prstGeom prst="rect">
            <a:avLst/>
          </a:prstGeom>
          <a:solidFill>
            <a:srgbClr val="C00000"/>
          </a:solidFill>
          <a:ln w="25400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050" dirty="0"/>
              <a:t>Setting the next sprite image in the array to the required pixel location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E38F8DD-33BC-4A9A-E266-47008E5EF1C4}"/>
              </a:ext>
            </a:extLst>
          </p:cNvPr>
          <p:cNvSpPr/>
          <p:nvPr/>
        </p:nvSpPr>
        <p:spPr>
          <a:xfrm>
            <a:off x="7659391" y="6050247"/>
            <a:ext cx="4426426" cy="727255"/>
          </a:xfrm>
          <a:prstGeom prst="rect">
            <a:avLst/>
          </a:prstGeom>
          <a:solidFill>
            <a:srgbClr val="C00000">
              <a:alpha val="15000"/>
            </a:srgbClr>
          </a:solidFill>
          <a:ln w="25400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24CBAE5-00B6-EAED-9E11-37DAF33187B2}"/>
              </a:ext>
            </a:extLst>
          </p:cNvPr>
          <p:cNvSpPr/>
          <p:nvPr/>
        </p:nvSpPr>
        <p:spPr>
          <a:xfrm>
            <a:off x="5616996" y="6050246"/>
            <a:ext cx="2014021" cy="727255"/>
          </a:xfrm>
          <a:prstGeom prst="rect">
            <a:avLst/>
          </a:prstGeom>
          <a:solidFill>
            <a:srgbClr val="C00000"/>
          </a:solidFill>
          <a:ln w="25400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050" dirty="0"/>
              <a:t>Showing the updated Canvas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9CE84F4-2973-EE49-A491-E2F20CBDA75F}"/>
              </a:ext>
            </a:extLst>
          </p:cNvPr>
          <p:cNvSpPr/>
          <p:nvPr/>
        </p:nvSpPr>
        <p:spPr>
          <a:xfrm>
            <a:off x="307279" y="3893002"/>
            <a:ext cx="4279036" cy="541335"/>
          </a:xfrm>
          <a:prstGeom prst="rect">
            <a:avLst/>
          </a:prstGeom>
          <a:solidFill>
            <a:srgbClr val="C00000">
              <a:alpha val="15000"/>
            </a:srgbClr>
          </a:solidFill>
          <a:ln w="25400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CD9448F-477D-04DA-310C-D255593E0FFE}"/>
              </a:ext>
            </a:extLst>
          </p:cNvPr>
          <p:cNvSpPr/>
          <p:nvPr/>
        </p:nvSpPr>
        <p:spPr>
          <a:xfrm>
            <a:off x="4607718" y="3896545"/>
            <a:ext cx="1535838" cy="541334"/>
          </a:xfrm>
          <a:prstGeom prst="rect">
            <a:avLst/>
          </a:prstGeom>
          <a:solidFill>
            <a:srgbClr val="C00000"/>
          </a:solidFill>
          <a:ln w="25400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050" dirty="0"/>
              <a:t>Assign Canvas Object 3 to HW Layer 2 for sprite, Setting Position and size</a:t>
            </a:r>
          </a:p>
        </p:txBody>
      </p:sp>
    </p:spTree>
    <p:extLst>
      <p:ext uri="{BB962C8B-B14F-4D97-AF65-F5344CB8AC3E}">
        <p14:creationId xmlns:p14="http://schemas.microsoft.com/office/powerpoint/2010/main" val="3810301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5" grpId="0"/>
      <p:bldP spid="17" grpId="0"/>
      <p:bldP spid="18" grpId="0" animBg="1"/>
      <p:bldP spid="19" grpId="0" animBg="1"/>
      <p:bldP spid="24" grpId="0"/>
      <p:bldP spid="25" grpId="0" animBg="1"/>
      <p:bldP spid="26" grpId="0" animBg="1"/>
      <p:bldP spid="27" grpId="0" animBg="1"/>
      <p:bldP spid="28" grpId="0" animBg="1"/>
      <p:bldP spid="5" grpId="0" animBg="1"/>
      <p:bldP spid="1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D6DA5-1BB5-9C68-9127-AFE1FF8B2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sz="4000" b="1" dirty="0">
                <a:latin typeface="+mn-lt"/>
                <a:ea typeface="+mn-ea"/>
                <a:cs typeface="+mn-cs"/>
              </a:rPr>
              <a:t>Task</a:t>
            </a:r>
            <a:r>
              <a:rPr lang="en-US" dirty="0"/>
              <a:t> </a:t>
            </a:r>
            <a:r>
              <a:rPr lang="en-US" sz="4000" b="1" dirty="0">
                <a:latin typeface="+mn-lt"/>
                <a:ea typeface="+mn-ea"/>
                <a:cs typeface="+mn-cs"/>
              </a:rPr>
              <a:t>5-6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E6455C-0A47-B008-6527-B250A89183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961196"/>
            <a:ext cx="10515600" cy="4351338"/>
          </a:xfrm>
        </p:spPr>
        <p:txBody>
          <a:bodyPr/>
          <a:lstStyle/>
          <a:p>
            <a:pPr marL="411480" indent="-274320">
              <a:spcBef>
                <a:spcPts val="500"/>
              </a:spcBef>
            </a:pPr>
            <a:r>
              <a:rPr lang="en-US" sz="3600" b="1" dirty="0"/>
              <a:t>Animation using Image Sequence Widget </a:t>
            </a:r>
          </a:p>
          <a:p>
            <a:pPr marL="868680" lvl="1" indent="-274320"/>
            <a:r>
              <a:rPr lang="en-US" sz="3200" b="1" dirty="0"/>
              <a:t>Image sequence widget cycles through series of images</a:t>
            </a:r>
          </a:p>
          <a:p>
            <a:pPr marL="411480" indent="-274320">
              <a:spcBef>
                <a:spcPts val="500"/>
              </a:spcBef>
            </a:pPr>
            <a:r>
              <a:rPr lang="en-US" sz="3600" b="1" dirty="0"/>
              <a:t>Animation using panel widget </a:t>
            </a:r>
            <a:r>
              <a:rPr lang="en-US" sz="3600" b="1" dirty="0" err="1"/>
              <a:t>setWidth</a:t>
            </a:r>
            <a:r>
              <a:rPr lang="en-US" sz="3600" b="1" dirty="0"/>
              <a:t> API</a:t>
            </a:r>
            <a:endParaRPr lang="en-US" sz="3200" b="1" dirty="0"/>
          </a:p>
          <a:p>
            <a:pPr marL="754380" lvl="1" indent="-274320"/>
            <a:endParaRPr lang="en-US" sz="4000" b="1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729570-07BE-B3C5-CF5E-B79D144E4A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7406" y="2713665"/>
            <a:ext cx="5872616" cy="3645695"/>
          </a:xfrm>
          <a:prstGeom prst="rect">
            <a:avLst/>
          </a:prstGeom>
        </p:spPr>
      </p:pic>
      <p:pic>
        <p:nvPicPr>
          <p:cNvPr id="17" name="Picture 16" descr="Icon&#10;&#10;Description automatically generated">
            <a:extLst>
              <a:ext uri="{FF2B5EF4-FFF2-40B4-BE49-F238E27FC236}">
                <a16:creationId xmlns:a16="http://schemas.microsoft.com/office/drawing/2014/main" id="{F9D3EF49-4BBE-7685-2B09-02A9FCBF65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7306" y="5308066"/>
            <a:ext cx="736626" cy="753111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pic>
        <p:nvPicPr>
          <p:cNvPr id="21" name="Picture 20" descr="Icon&#10;&#10;Description automatically generated">
            <a:extLst>
              <a:ext uri="{FF2B5EF4-FFF2-40B4-BE49-F238E27FC236}">
                <a16:creationId xmlns:a16="http://schemas.microsoft.com/office/drawing/2014/main" id="{63CCF3BF-5F01-EF69-C18D-7FA8BAE09B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7447" y="5309289"/>
            <a:ext cx="734787" cy="753111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2B97F79-6A7A-F1BA-E530-B645E3FB4F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7406" y="2713664"/>
            <a:ext cx="5872616" cy="364569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6B39BF8-5611-D8B1-D4C4-A2012485BDEA}"/>
              </a:ext>
            </a:extLst>
          </p:cNvPr>
          <p:cNvSpPr/>
          <p:nvPr/>
        </p:nvSpPr>
        <p:spPr>
          <a:xfrm>
            <a:off x="6976560" y="5590723"/>
            <a:ext cx="173831" cy="187795"/>
          </a:xfrm>
          <a:prstGeom prst="rect">
            <a:avLst/>
          </a:prstGeom>
          <a:solidFill>
            <a:srgbClr val="02A3F8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F8A4C0E-26E6-996C-6483-1C33DBD398DD}"/>
              </a:ext>
            </a:extLst>
          </p:cNvPr>
          <p:cNvSpPr/>
          <p:nvPr/>
        </p:nvSpPr>
        <p:spPr>
          <a:xfrm>
            <a:off x="7150391" y="5590723"/>
            <a:ext cx="173831" cy="187793"/>
          </a:xfrm>
          <a:prstGeom prst="rect">
            <a:avLst/>
          </a:prstGeom>
          <a:solidFill>
            <a:srgbClr val="02A3F8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6E12A2B-4384-89A8-7026-915F189974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18165" y="1108283"/>
            <a:ext cx="1633408" cy="292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487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D6DA5-1BB5-9C68-9127-AFE1FF8B2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sz="4000" b="1" dirty="0">
                <a:latin typeface="+mn-lt"/>
                <a:ea typeface="+mn-ea"/>
                <a:cs typeface="+mn-cs"/>
              </a:rPr>
              <a:t>Important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E6455C-0A47-B008-6527-B250A89183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229" y="1325563"/>
            <a:ext cx="10766571" cy="4851400"/>
          </a:xfrm>
        </p:spPr>
        <p:txBody>
          <a:bodyPr/>
          <a:lstStyle/>
          <a:p>
            <a:pPr marL="411480" indent="-274320">
              <a:spcBef>
                <a:spcPts val="500"/>
              </a:spcBef>
            </a:pPr>
            <a:r>
              <a:rPr lang="en-US" sz="4000" dirty="0"/>
              <a:t>MGC Suite Wiki: </a:t>
            </a:r>
            <a:r>
              <a:rPr lang="en-US" sz="3600" dirty="0">
                <a:hlinkClick r:id="rId2"/>
              </a:rPr>
              <a:t>https://github.com/mchpgfx/legato.docs/wiki</a:t>
            </a:r>
            <a:endParaRPr lang="en-US" sz="3600" dirty="0"/>
          </a:p>
          <a:p>
            <a:pPr marL="411480" indent="-274320">
              <a:spcBef>
                <a:spcPts val="500"/>
              </a:spcBef>
            </a:pPr>
            <a:r>
              <a:rPr lang="en-US" sz="4000" dirty="0"/>
              <a:t>Previous Harmony Graphics trainings: </a:t>
            </a:r>
            <a:r>
              <a:rPr lang="en-US" sz="3600" dirty="0">
                <a:hlinkClick r:id="rId3"/>
              </a:rPr>
              <a:t>https://microchiptechnology.sharepoint.com/sites/HumanInterface/SitePages/Legato-Graphics-Workshop-Series.aspx</a:t>
            </a:r>
            <a:endParaRPr lang="en-US" sz="3600" dirty="0"/>
          </a:p>
          <a:p>
            <a:pPr marL="868680" lvl="1" indent="-274320"/>
            <a:r>
              <a:rPr lang="en-US" sz="3200" dirty="0"/>
              <a:t>Contact </a:t>
            </a:r>
            <a:r>
              <a:rPr lang="en-US" sz="3200" b="1" dirty="0"/>
              <a:t>Kristy Seymour </a:t>
            </a:r>
            <a:r>
              <a:rPr lang="en-US" sz="3200" dirty="0"/>
              <a:t>to gain access to </a:t>
            </a:r>
            <a:r>
              <a:rPr lang="en-US" sz="3200" dirty="0" err="1"/>
              <a:t>sharepoint</a:t>
            </a:r>
            <a:r>
              <a:rPr lang="en-US" sz="3200" dirty="0"/>
              <a:t> Link</a:t>
            </a:r>
          </a:p>
          <a:p>
            <a:pPr marL="868680" lvl="1" indent="-274320"/>
            <a:r>
              <a:rPr lang="en-US" sz="3200" dirty="0"/>
              <a:t>Contains Basic and Advance trainings including recordings of the presentations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44390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2CC766D8-BDC9-41EE-A3FF-BCB9E738A1A0}"/>
              </a:ext>
            </a:extLst>
          </p:cNvPr>
          <p:cNvGrpSpPr/>
          <p:nvPr/>
        </p:nvGrpSpPr>
        <p:grpSpPr>
          <a:xfrm>
            <a:off x="4514216" y="1194487"/>
            <a:ext cx="3373065" cy="5358251"/>
            <a:chOff x="4409026" y="851003"/>
            <a:chExt cx="3373944" cy="5359647"/>
          </a:xfrm>
        </p:grpSpPr>
        <p:pic>
          <p:nvPicPr>
            <p:cNvPr id="5" name="Picture 4" descr="A picture containing person, man, outdoor, cellphone&#10;&#10;Description automatically generated">
              <a:extLst>
                <a:ext uri="{FF2B5EF4-FFF2-40B4-BE49-F238E27FC236}">
                  <a16:creationId xmlns:a16="http://schemas.microsoft.com/office/drawing/2014/main" id="{30C725F6-69DF-4AEC-B8C1-BC6626CEA43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06040" y="1821429"/>
              <a:ext cx="2179917" cy="3681335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A004D65-7C79-482A-B504-496617CA175B}"/>
                </a:ext>
              </a:extLst>
            </p:cNvPr>
            <p:cNvSpPr txBox="1"/>
            <p:nvPr/>
          </p:nvSpPr>
          <p:spPr>
            <a:xfrm>
              <a:off x="4517134" y="5502764"/>
              <a:ext cx="315772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999" b="1" dirty="0"/>
                <a:t>Questions?</a:t>
              </a:r>
              <a:endParaRPr lang="en-US" sz="3999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6AB7D26-F179-4367-8E7A-9964D89472B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09026" y="851003"/>
              <a:ext cx="3373944" cy="148838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43357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8D5AD1-9690-5240-8658-BB480F7CE2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662" y="2034289"/>
            <a:ext cx="11199701" cy="1591386"/>
          </a:xfrm>
        </p:spPr>
        <p:txBody>
          <a:bodyPr/>
          <a:lstStyle/>
          <a:p>
            <a:r>
              <a:rPr lang="en-US" sz="480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1429633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A8B17C-C3ED-9482-4907-31E634D061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74036" y="148129"/>
            <a:ext cx="4843927" cy="777240"/>
          </a:xfrm>
        </p:spPr>
        <p:txBody>
          <a:bodyPr/>
          <a:lstStyle/>
          <a:p>
            <a:r>
              <a:rPr lang="en-US" sz="4000" b="1" dirty="0">
                <a:latin typeface="+mn-lt"/>
                <a:ea typeface="+mn-ea"/>
                <a:cs typeface="+mn-cs"/>
              </a:rPr>
              <a:t>Application</a:t>
            </a:r>
            <a:r>
              <a:rPr lang="en-US" dirty="0"/>
              <a:t> </a:t>
            </a:r>
            <a:r>
              <a:rPr lang="en-US" sz="4000" b="1" dirty="0">
                <a:latin typeface="+mn-lt"/>
                <a:ea typeface="+mn-ea"/>
                <a:cs typeface="+mn-cs"/>
              </a:rPr>
              <a:t>Design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32DAE4D-0C5A-0267-485D-577B4D7954A8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7032" y="1037172"/>
            <a:ext cx="6921485" cy="478365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65A745E-C5B0-662B-506C-6A69AB318BAB}"/>
              </a:ext>
            </a:extLst>
          </p:cNvPr>
          <p:cNvSpPr/>
          <p:nvPr/>
        </p:nvSpPr>
        <p:spPr>
          <a:xfrm>
            <a:off x="7506261" y="1364315"/>
            <a:ext cx="561974" cy="5541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910DDB3-3F8B-6231-6D2B-F120FA2F02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7032" y="1196857"/>
            <a:ext cx="6921485" cy="429682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3FC0584-EC9E-8C61-0EA9-BB91ABDD31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5740" y="1368901"/>
            <a:ext cx="1552381" cy="228571"/>
          </a:xfrm>
          <a:prstGeom prst="rect">
            <a:avLst/>
          </a:prstGeom>
          <a:ln w="25400">
            <a:solidFill>
              <a:srgbClr val="FF0000"/>
            </a:solidFill>
          </a:ln>
        </p:spPr>
      </p:pic>
      <p:pic>
        <p:nvPicPr>
          <p:cNvPr id="16" name="Picture 15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606C7839-B071-3EDB-4F5A-229C816806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6367" y="1728182"/>
            <a:ext cx="1507791" cy="2185450"/>
          </a:xfrm>
          <a:prstGeom prst="rect">
            <a:avLst/>
          </a:prstGeom>
        </p:spPr>
      </p:pic>
      <p:pic>
        <p:nvPicPr>
          <p:cNvPr id="18" name="Picture 17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2118CDB1-7FFF-F288-202C-6E6D1B424E9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6367" y="1728182"/>
            <a:ext cx="1507791" cy="2185450"/>
          </a:xfrm>
          <a:prstGeom prst="rect">
            <a:avLst/>
          </a:prstGeom>
        </p:spPr>
      </p:pic>
      <p:pic>
        <p:nvPicPr>
          <p:cNvPr id="20" name="Picture 19" descr="Background pattern&#10;&#10;Description automatically generated with medium confidence">
            <a:extLst>
              <a:ext uri="{FF2B5EF4-FFF2-40B4-BE49-F238E27FC236}">
                <a16:creationId xmlns:a16="http://schemas.microsoft.com/office/drawing/2014/main" id="{D511EBD2-2A0C-1659-15D3-AA85B69C1D0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6365" y="1728182"/>
            <a:ext cx="1507791" cy="218545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ED7F245E-7B6E-0BA8-6A25-9D2D3253E1B0}"/>
              </a:ext>
            </a:extLst>
          </p:cNvPr>
          <p:cNvSpPr/>
          <p:nvPr/>
        </p:nvSpPr>
        <p:spPr>
          <a:xfrm>
            <a:off x="7799832" y="3913632"/>
            <a:ext cx="561974" cy="12344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B835730-D4B4-6744-AC90-D8EB1275D374}"/>
              </a:ext>
            </a:extLst>
          </p:cNvPr>
          <p:cNvSpPr/>
          <p:nvPr/>
        </p:nvSpPr>
        <p:spPr>
          <a:xfrm>
            <a:off x="2395728" y="4434840"/>
            <a:ext cx="3566160" cy="4023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E79209BB-E90F-88FF-D3D2-4DEE62BB1D4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89446" y="1037171"/>
            <a:ext cx="7943046" cy="478365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101195F-3E83-F614-0BC2-4F9C39B3100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89446" y="1037170"/>
            <a:ext cx="8050389" cy="4798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686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1" grpId="0" animBg="1"/>
      <p:bldP spid="2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C7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A8B17C-C3ED-9482-4907-31E634D061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6483" y="26387"/>
            <a:ext cx="5579033" cy="777240"/>
          </a:xfrm>
        </p:spPr>
        <p:txBody>
          <a:bodyPr/>
          <a:lstStyle/>
          <a:p>
            <a:r>
              <a:rPr lang="en-US" sz="4000" b="1" dirty="0">
                <a:latin typeface="+mn-lt"/>
                <a:ea typeface="+mn-ea"/>
                <a:cs typeface="+mn-cs"/>
              </a:rPr>
              <a:t>Hardware Requirement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5F7F5511-984E-F76A-3D09-DD49A143D9E5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 rot="5400000">
            <a:off x="7406721" y="1565234"/>
            <a:ext cx="3560867" cy="4747629"/>
          </a:xfrm>
        </p:spPr>
      </p:pic>
      <p:sp>
        <p:nvSpPr>
          <p:cNvPr id="19" name="Rounded Rectangle 9">
            <a:extLst>
              <a:ext uri="{FF2B5EF4-FFF2-40B4-BE49-F238E27FC236}">
                <a16:creationId xmlns:a16="http://schemas.microsoft.com/office/drawing/2014/main" id="{0857E8F0-E9E5-D5EC-7082-1ECD67756B28}"/>
              </a:ext>
            </a:extLst>
          </p:cNvPr>
          <p:cNvSpPr/>
          <p:nvPr/>
        </p:nvSpPr>
        <p:spPr>
          <a:xfrm>
            <a:off x="9839269" y="2158615"/>
            <a:ext cx="1721700" cy="22854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SAM9X60 Curiosity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4409060F-BB59-95DA-F32B-B83CBE31E5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1898952" y="770961"/>
            <a:ext cx="5197700" cy="5620873"/>
          </a:xfrm>
          <a:prstGeom prst="rect">
            <a:avLst/>
          </a:prstGeom>
        </p:spPr>
      </p:pic>
      <p:sp>
        <p:nvSpPr>
          <p:cNvPr id="31" name="Rounded Rectangle 9">
            <a:extLst>
              <a:ext uri="{FF2B5EF4-FFF2-40B4-BE49-F238E27FC236}">
                <a16:creationId xmlns:a16="http://schemas.microsoft.com/office/drawing/2014/main" id="{491F93C0-A96C-2EA9-1EC0-ACAF2B9F2339}"/>
              </a:ext>
            </a:extLst>
          </p:cNvPr>
          <p:cNvSpPr/>
          <p:nvPr/>
        </p:nvSpPr>
        <p:spPr>
          <a:xfrm>
            <a:off x="5228016" y="817073"/>
            <a:ext cx="1868636" cy="22854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WVGA Display Module</a:t>
            </a:r>
            <a:endParaRPr lang="en-US" sz="1100" dirty="0">
              <a:solidFill>
                <a:schemeClr val="bg1"/>
              </a:solidFill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70627276-F11F-4E6F-FE5C-E93066816D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8548874" y="4765263"/>
            <a:ext cx="1058335" cy="1522455"/>
          </a:xfrm>
          <a:prstGeom prst="rect">
            <a:avLst/>
          </a:prstGeom>
        </p:spPr>
      </p:pic>
      <p:sp>
        <p:nvSpPr>
          <p:cNvPr id="34" name="Rounded Rectangle 9">
            <a:extLst>
              <a:ext uri="{FF2B5EF4-FFF2-40B4-BE49-F238E27FC236}">
                <a16:creationId xmlns:a16="http://schemas.microsoft.com/office/drawing/2014/main" id="{6D9549BE-5B57-9476-1089-468A6DE0864F}"/>
              </a:ext>
            </a:extLst>
          </p:cNvPr>
          <p:cNvSpPr/>
          <p:nvPr/>
        </p:nvSpPr>
        <p:spPr>
          <a:xfrm>
            <a:off x="8316814" y="5941388"/>
            <a:ext cx="1522455" cy="22854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JTAG Debugger</a:t>
            </a:r>
            <a:endParaRPr lang="en-US" sz="1100" dirty="0">
              <a:solidFill>
                <a:schemeClr val="bg1"/>
              </a:solidFill>
            </a:endParaRP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E4195A37-3C96-416B-3E22-2E017397A3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7747003" y="3131202"/>
            <a:ext cx="1139622" cy="1265844"/>
          </a:xfrm>
          <a:prstGeom prst="rect">
            <a:avLst/>
          </a:prstGeom>
        </p:spPr>
      </p:pic>
      <p:sp>
        <p:nvSpPr>
          <p:cNvPr id="37" name="Rounded Rectangle 9">
            <a:extLst>
              <a:ext uri="{FF2B5EF4-FFF2-40B4-BE49-F238E27FC236}">
                <a16:creationId xmlns:a16="http://schemas.microsoft.com/office/drawing/2014/main" id="{DF5E6E1C-C694-6265-DF31-1DFEFD6BDE8F}"/>
              </a:ext>
            </a:extLst>
          </p:cNvPr>
          <p:cNvSpPr/>
          <p:nvPr/>
        </p:nvSpPr>
        <p:spPr>
          <a:xfrm>
            <a:off x="7551608" y="2969090"/>
            <a:ext cx="1522455" cy="22854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FTDI Cable</a:t>
            </a:r>
            <a:endParaRPr lang="en-US" sz="1100" dirty="0">
              <a:solidFill>
                <a:schemeClr val="bg1"/>
              </a:solidFill>
            </a:endParaRP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F444267A-65EE-8E84-1F24-1622FCC9C72A}"/>
              </a:ext>
            </a:extLst>
          </p:cNvPr>
          <p:cNvCxnSpPr/>
          <p:nvPr/>
        </p:nvCxnSpPr>
        <p:spPr>
          <a:xfrm>
            <a:off x="7765531" y="3076326"/>
            <a:ext cx="383049" cy="289391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0">
            <a:extLst>
              <a:ext uri="{FF2B5EF4-FFF2-40B4-BE49-F238E27FC236}">
                <a16:creationId xmlns:a16="http://schemas.microsoft.com/office/drawing/2014/main" id="{7662DBD8-B6B5-0589-D802-68BE18A4F8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6290304" y="4443856"/>
            <a:ext cx="392970" cy="1314977"/>
          </a:xfrm>
          <a:prstGeom prst="rect">
            <a:avLst/>
          </a:prstGeom>
        </p:spPr>
      </p:pic>
      <p:sp>
        <p:nvSpPr>
          <p:cNvPr id="42" name="Rounded Rectangle 9">
            <a:extLst>
              <a:ext uri="{FF2B5EF4-FFF2-40B4-BE49-F238E27FC236}">
                <a16:creationId xmlns:a16="http://schemas.microsoft.com/office/drawing/2014/main" id="{0293025F-F482-59EB-A7F7-314264E0227A}"/>
              </a:ext>
            </a:extLst>
          </p:cNvPr>
          <p:cNvSpPr/>
          <p:nvPr/>
        </p:nvSpPr>
        <p:spPr>
          <a:xfrm>
            <a:off x="5833886" y="5308034"/>
            <a:ext cx="1522455" cy="22854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USB for power</a:t>
            </a:r>
            <a:endParaRPr lang="en-US" sz="1100" dirty="0">
              <a:solidFill>
                <a:schemeClr val="bg1"/>
              </a:solidFill>
            </a:endParaRP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EF16C3E7-64EF-88B4-D46C-81C9E2F1978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48616" y="4103026"/>
            <a:ext cx="317714" cy="5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236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31" grpId="0" animBg="1"/>
      <p:bldP spid="34" grpId="0" animBg="1"/>
      <p:bldP spid="37" grpId="0" animBg="1"/>
      <p:bldP spid="4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0B3BDD8-EB74-9085-4EF6-D29E8258E5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320" y="974004"/>
            <a:ext cx="11022469" cy="5677749"/>
          </a:xfrm>
          <a:prstGeom prst="rect">
            <a:avLst/>
          </a:prstGeom>
        </p:spPr>
      </p:pic>
      <p:sp>
        <p:nvSpPr>
          <p:cNvPr id="10" name="Rounded Rectangle 9"/>
          <p:cNvSpPr/>
          <p:nvPr/>
        </p:nvSpPr>
        <p:spPr>
          <a:xfrm>
            <a:off x="1481203" y="2137848"/>
            <a:ext cx="1721700" cy="22854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Code Generation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10288185" y="3314730"/>
            <a:ext cx="1599782" cy="22854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Config Options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195895" y="4349721"/>
            <a:ext cx="1637873" cy="201161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Project Graph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2095522" y="3877954"/>
            <a:ext cx="1721700" cy="22854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Components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82DE5F-E94D-4C81-91B3-47BD58840766}"/>
              </a:ext>
            </a:extLst>
          </p:cNvPr>
          <p:cNvSpPr txBox="1"/>
          <p:nvPr/>
        </p:nvSpPr>
        <p:spPr>
          <a:xfrm>
            <a:off x="2811515" y="133406"/>
            <a:ext cx="65689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MPLAB® Code Configurator</a:t>
            </a:r>
            <a:endParaRPr lang="en-US" sz="4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56526A0-640F-361C-8B5B-D5607865A7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8660" y="1881287"/>
            <a:ext cx="1503393" cy="116391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615C37D-40BB-FD32-E0DD-DB93AE1B6C82}"/>
              </a:ext>
            </a:extLst>
          </p:cNvPr>
          <p:cNvSpPr/>
          <p:nvPr/>
        </p:nvSpPr>
        <p:spPr>
          <a:xfrm>
            <a:off x="7405688" y="3152775"/>
            <a:ext cx="1085850" cy="81438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0">
            <a:extLst>
              <a:ext uri="{FF2B5EF4-FFF2-40B4-BE49-F238E27FC236}">
                <a16:creationId xmlns:a16="http://schemas.microsoft.com/office/drawing/2014/main" id="{D871385E-8D7B-2C0A-60F3-33A4D9BCD2F6}"/>
              </a:ext>
            </a:extLst>
          </p:cNvPr>
          <p:cNvSpPr/>
          <p:nvPr/>
        </p:nvSpPr>
        <p:spPr>
          <a:xfrm>
            <a:off x="7174828" y="4018514"/>
            <a:ext cx="1643839" cy="22854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Configured using MGC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544CA4A-2E42-39E8-0C8C-75646B7FF9C9}"/>
              </a:ext>
            </a:extLst>
          </p:cNvPr>
          <p:cNvSpPr/>
          <p:nvPr/>
        </p:nvSpPr>
        <p:spPr>
          <a:xfrm>
            <a:off x="1918447" y="1881287"/>
            <a:ext cx="645459" cy="25656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900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3" grpId="0" animBg="1"/>
      <p:bldP spid="15" grpId="0" animBg="1"/>
      <p:bldP spid="9" grpId="0" animBg="1"/>
      <p:bldP spid="12" grpId="0" animBg="1"/>
      <p:bldP spid="1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199C59A-C139-1654-DDE0-6EBDB694E2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360" y="691528"/>
            <a:ext cx="11506200" cy="592789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74ADAB6-59B5-4749-A8AD-2BAA88E5B6D7}"/>
              </a:ext>
            </a:extLst>
          </p:cNvPr>
          <p:cNvSpPr txBox="1"/>
          <p:nvPr/>
        </p:nvSpPr>
        <p:spPr>
          <a:xfrm>
            <a:off x="2368020" y="29809"/>
            <a:ext cx="826188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Microchip Graphics Composer (MGC)</a:t>
            </a:r>
            <a:endParaRPr lang="en-US" sz="4000" dirty="0"/>
          </a:p>
          <a:p>
            <a:pPr algn="ctr"/>
            <a:endParaRPr lang="en-US" sz="4000" dirty="0"/>
          </a:p>
        </p:txBody>
      </p:sp>
      <p:sp>
        <p:nvSpPr>
          <p:cNvPr id="19" name="Rounded Rectangle 9">
            <a:extLst>
              <a:ext uri="{FF2B5EF4-FFF2-40B4-BE49-F238E27FC236}">
                <a16:creationId xmlns:a16="http://schemas.microsoft.com/office/drawing/2014/main" id="{41902D43-2FE4-4CF7-8965-181D24511FE2}"/>
              </a:ext>
            </a:extLst>
          </p:cNvPr>
          <p:cNvSpPr/>
          <p:nvPr/>
        </p:nvSpPr>
        <p:spPr>
          <a:xfrm>
            <a:off x="10130247" y="1544543"/>
            <a:ext cx="1788299" cy="2821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Widgets Tool Box</a:t>
            </a:r>
          </a:p>
        </p:txBody>
      </p:sp>
      <p:sp>
        <p:nvSpPr>
          <p:cNvPr id="20" name="Rounded Rectangle 10">
            <a:extLst>
              <a:ext uri="{FF2B5EF4-FFF2-40B4-BE49-F238E27FC236}">
                <a16:creationId xmlns:a16="http://schemas.microsoft.com/office/drawing/2014/main" id="{43A3969B-2D18-4B2A-A340-4B4D0F24F833}"/>
              </a:ext>
            </a:extLst>
          </p:cNvPr>
          <p:cNvSpPr/>
          <p:nvPr/>
        </p:nvSpPr>
        <p:spPr>
          <a:xfrm>
            <a:off x="9823980" y="4263700"/>
            <a:ext cx="1788299" cy="176761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Object Editor</a:t>
            </a:r>
          </a:p>
        </p:txBody>
      </p:sp>
      <p:sp>
        <p:nvSpPr>
          <p:cNvPr id="22" name="Rounded Rectangle 12">
            <a:extLst>
              <a:ext uri="{FF2B5EF4-FFF2-40B4-BE49-F238E27FC236}">
                <a16:creationId xmlns:a16="http://schemas.microsoft.com/office/drawing/2014/main" id="{410A5DAD-6082-4390-9234-60CB5F788269}"/>
              </a:ext>
            </a:extLst>
          </p:cNvPr>
          <p:cNvSpPr/>
          <p:nvPr/>
        </p:nvSpPr>
        <p:spPr>
          <a:xfrm>
            <a:off x="5277064" y="1484432"/>
            <a:ext cx="1637873" cy="201161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Screen Designer</a:t>
            </a:r>
          </a:p>
        </p:txBody>
      </p:sp>
      <p:sp>
        <p:nvSpPr>
          <p:cNvPr id="23" name="Rounded Rectangle 14">
            <a:extLst>
              <a:ext uri="{FF2B5EF4-FFF2-40B4-BE49-F238E27FC236}">
                <a16:creationId xmlns:a16="http://schemas.microsoft.com/office/drawing/2014/main" id="{9194A917-5F25-47B6-A4BC-F7D3AD5A829B}"/>
              </a:ext>
            </a:extLst>
          </p:cNvPr>
          <p:cNvSpPr/>
          <p:nvPr/>
        </p:nvSpPr>
        <p:spPr>
          <a:xfrm>
            <a:off x="579720" y="2211621"/>
            <a:ext cx="1788298" cy="2821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Design Tree View</a:t>
            </a:r>
          </a:p>
        </p:txBody>
      </p:sp>
      <p:sp>
        <p:nvSpPr>
          <p:cNvPr id="24" name="Rounded Rectangle 15">
            <a:extLst>
              <a:ext uri="{FF2B5EF4-FFF2-40B4-BE49-F238E27FC236}">
                <a16:creationId xmlns:a16="http://schemas.microsoft.com/office/drawing/2014/main" id="{90DEE82F-A911-4AAF-AC36-CBE72959ECE2}"/>
              </a:ext>
            </a:extLst>
          </p:cNvPr>
          <p:cNvSpPr/>
          <p:nvPr/>
        </p:nvSpPr>
        <p:spPr>
          <a:xfrm>
            <a:off x="579720" y="5327432"/>
            <a:ext cx="1637873" cy="201161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Screen manager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E969094-D4C6-2C95-A391-3BF5423916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360" y="4186959"/>
            <a:ext cx="2484964" cy="2333442"/>
          </a:xfrm>
          <a:prstGeom prst="rect">
            <a:avLst/>
          </a:prstGeom>
        </p:spPr>
      </p:pic>
      <p:sp>
        <p:nvSpPr>
          <p:cNvPr id="25" name="Rounded Rectangle 15">
            <a:extLst>
              <a:ext uri="{FF2B5EF4-FFF2-40B4-BE49-F238E27FC236}">
                <a16:creationId xmlns:a16="http://schemas.microsoft.com/office/drawing/2014/main" id="{9F21F70C-9426-4748-BC27-BA8D2A95BB2E}"/>
              </a:ext>
            </a:extLst>
          </p:cNvPr>
          <p:cNvSpPr/>
          <p:nvPr/>
        </p:nvSpPr>
        <p:spPr>
          <a:xfrm>
            <a:off x="946243" y="5376944"/>
            <a:ext cx="1868185" cy="201161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Schemes manager</a:t>
            </a:r>
          </a:p>
        </p:txBody>
      </p:sp>
    </p:spTree>
    <p:extLst>
      <p:ext uri="{BB962C8B-B14F-4D97-AF65-F5344CB8AC3E}">
        <p14:creationId xmlns:p14="http://schemas.microsoft.com/office/powerpoint/2010/main" val="3911013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2" grpId="0" animBg="1"/>
      <p:bldP spid="23" grpId="0" animBg="1"/>
      <p:bldP spid="24" grpId="0" animBg="1"/>
      <p:bldP spid="2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D6DA5-1BB5-9C68-9127-AFE1FF8B2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sz="4000" b="1" dirty="0">
                <a:latin typeface="+mn-lt"/>
                <a:ea typeface="+mn-ea"/>
                <a:cs typeface="+mn-cs"/>
              </a:rPr>
              <a:t>Task</a:t>
            </a:r>
            <a:r>
              <a:rPr lang="en-US" dirty="0"/>
              <a:t> </a:t>
            </a:r>
            <a:r>
              <a:rPr lang="en-US" sz="4000" b="1" dirty="0">
                <a:latin typeface="+mn-lt"/>
                <a:ea typeface="+mn-ea"/>
                <a:cs typeface="+mn-cs"/>
              </a:rPr>
              <a:t>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E6455C-0A47-B008-6527-B250A89183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11480" indent="-274320">
              <a:spcBef>
                <a:spcPts val="500"/>
              </a:spcBef>
            </a:pPr>
            <a:r>
              <a:rPr lang="en-US" sz="4000" b="1" dirty="0"/>
              <a:t>Create an MCC project from Scratch</a:t>
            </a:r>
          </a:p>
          <a:p>
            <a:pPr marL="411480" indent="-274320">
              <a:spcBef>
                <a:spcPts val="500"/>
              </a:spcBef>
            </a:pPr>
            <a:r>
              <a:rPr lang="en-US" sz="4000" b="1" dirty="0"/>
              <a:t>Using MHC create a design</a:t>
            </a:r>
          </a:p>
          <a:p>
            <a:pPr marL="754380" lvl="1" indent="-274320"/>
            <a:r>
              <a:rPr lang="en-US" sz="4000" b="1" dirty="0"/>
              <a:t>Using Asset Manager add: Images, Font, String</a:t>
            </a:r>
          </a:p>
          <a:p>
            <a:pPr marL="754380" lvl="1" indent="-274320"/>
            <a:r>
              <a:rPr lang="en-US" sz="4000" b="1" dirty="0"/>
              <a:t>Add Image, Label and Button Widgets</a:t>
            </a:r>
          </a:p>
          <a:p>
            <a:pPr marL="754380" lvl="1" indent="-274320"/>
            <a:r>
              <a:rPr lang="en-US" sz="4000" b="1" dirty="0"/>
              <a:t>Add/ Modify Schemes</a:t>
            </a:r>
          </a:p>
          <a:p>
            <a:pPr marL="754380" lvl="1" indent="-274320"/>
            <a:endParaRPr lang="en-US" sz="4000" b="1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2307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B74ADAB6-59B5-4749-A8AD-2BAA88E5B6D7}"/>
              </a:ext>
            </a:extLst>
          </p:cNvPr>
          <p:cNvSpPr txBox="1"/>
          <p:nvPr/>
        </p:nvSpPr>
        <p:spPr>
          <a:xfrm>
            <a:off x="732715" y="16596"/>
            <a:ext cx="10193050" cy="646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99" b="1" dirty="0"/>
              <a:t>Color Schemes</a:t>
            </a:r>
            <a:endParaRPr lang="en-US" sz="3599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5168B21-45E7-49B7-AA4E-6049F6C6AD78}"/>
              </a:ext>
            </a:extLst>
          </p:cNvPr>
          <p:cNvSpPr txBox="1"/>
          <p:nvPr/>
        </p:nvSpPr>
        <p:spPr>
          <a:xfrm>
            <a:off x="408865" y="780331"/>
            <a:ext cx="11544570" cy="1384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664" indent="-285664">
              <a:buFont typeface="Arial" panose="020B0604020202020204" pitchFamily="34" charset="0"/>
              <a:buChar char="•"/>
            </a:pPr>
            <a:r>
              <a:rPr lang="en-US" sz="2799" dirty="0"/>
              <a:t>A color scheme is an arrangement of colors used to draw various parts of a widget</a:t>
            </a:r>
          </a:p>
          <a:p>
            <a:pPr marL="285664" indent="-285664">
              <a:buFont typeface="Arial" panose="020B0604020202020204" pitchFamily="34" charset="0"/>
              <a:buChar char="•"/>
            </a:pPr>
            <a:r>
              <a:rPr lang="en-US" sz="2799" dirty="0"/>
              <a:t>Provides variability in look-and-feel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5CC77E5-91FF-478C-96F5-BDB613E41A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5549" y="2164941"/>
            <a:ext cx="3417886" cy="205464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B7D0A57-2B85-46FC-8240-F9CFE4E7E7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5549" y="4456324"/>
            <a:ext cx="3534485" cy="20546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9DA0CB6-0850-D572-90B9-E440BED41A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677" y="2164941"/>
            <a:ext cx="7295867" cy="4464459"/>
          </a:xfrm>
          <a:prstGeom prst="rect">
            <a:avLst/>
          </a:prstGeom>
        </p:spPr>
      </p:pic>
      <p:sp>
        <p:nvSpPr>
          <p:cNvPr id="8" name="Rounded Rectangle 14">
            <a:extLst>
              <a:ext uri="{FF2B5EF4-FFF2-40B4-BE49-F238E27FC236}">
                <a16:creationId xmlns:a16="http://schemas.microsoft.com/office/drawing/2014/main" id="{8B1657C4-AFD2-1A56-96C5-453364B33018}"/>
              </a:ext>
            </a:extLst>
          </p:cNvPr>
          <p:cNvSpPr/>
          <p:nvPr/>
        </p:nvSpPr>
        <p:spPr>
          <a:xfrm>
            <a:off x="614677" y="5802004"/>
            <a:ext cx="1076303" cy="170171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Scheme List</a:t>
            </a:r>
          </a:p>
        </p:txBody>
      </p:sp>
      <p:sp>
        <p:nvSpPr>
          <p:cNvPr id="9" name="Rounded Rectangle 14">
            <a:extLst>
              <a:ext uri="{FF2B5EF4-FFF2-40B4-BE49-F238E27FC236}">
                <a16:creationId xmlns:a16="http://schemas.microsoft.com/office/drawing/2014/main" id="{8E550266-1533-A778-46A8-80E131FC173C}"/>
              </a:ext>
            </a:extLst>
          </p:cNvPr>
          <p:cNvSpPr/>
          <p:nvPr/>
        </p:nvSpPr>
        <p:spPr>
          <a:xfrm>
            <a:off x="6523915" y="4830454"/>
            <a:ext cx="1386629" cy="189221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Scheme Editor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89ED2D3-5239-F1E5-DD8F-A01FB75FAC3A}"/>
              </a:ext>
            </a:extLst>
          </p:cNvPr>
          <p:cNvSpPr/>
          <p:nvPr/>
        </p:nvSpPr>
        <p:spPr>
          <a:xfrm>
            <a:off x="3110753" y="3621741"/>
            <a:ext cx="2196353" cy="9054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B12F3B2-D93B-4859-C649-A2774E72E5B6}"/>
              </a:ext>
            </a:extLst>
          </p:cNvPr>
          <p:cNvCxnSpPr/>
          <p:nvPr/>
        </p:nvCxnSpPr>
        <p:spPr>
          <a:xfrm>
            <a:off x="3110753" y="3352800"/>
            <a:ext cx="107576" cy="26894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ounded Rectangle 14">
            <a:extLst>
              <a:ext uri="{FF2B5EF4-FFF2-40B4-BE49-F238E27FC236}">
                <a16:creationId xmlns:a16="http://schemas.microsoft.com/office/drawing/2014/main" id="{4008D126-BE2D-22BC-5762-BFD73184842A}"/>
              </a:ext>
            </a:extLst>
          </p:cNvPr>
          <p:cNvSpPr/>
          <p:nvPr/>
        </p:nvSpPr>
        <p:spPr>
          <a:xfrm>
            <a:off x="2649600" y="3141648"/>
            <a:ext cx="1687508" cy="211152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Transparent Scheme</a:t>
            </a:r>
          </a:p>
        </p:txBody>
      </p:sp>
    </p:spTree>
    <p:extLst>
      <p:ext uri="{BB962C8B-B14F-4D97-AF65-F5344CB8AC3E}">
        <p14:creationId xmlns:p14="http://schemas.microsoft.com/office/powerpoint/2010/main" val="295691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7" grpId="0" animBg="1"/>
      <p:bldP spid="7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B74ADAB6-59B5-4749-A8AD-2BAA88E5B6D7}"/>
              </a:ext>
            </a:extLst>
          </p:cNvPr>
          <p:cNvSpPr txBox="1"/>
          <p:nvPr/>
        </p:nvSpPr>
        <p:spPr>
          <a:xfrm>
            <a:off x="771223" y="0"/>
            <a:ext cx="10193050" cy="646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99" b="1" dirty="0"/>
              <a:t>Scheme Management</a:t>
            </a:r>
            <a:endParaRPr lang="en-US" sz="3599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93F9AF1-F399-4081-8B54-C9A14143CBB7}"/>
              </a:ext>
            </a:extLst>
          </p:cNvPr>
          <p:cNvGrpSpPr/>
          <p:nvPr/>
        </p:nvGrpSpPr>
        <p:grpSpPr>
          <a:xfrm>
            <a:off x="110106" y="322855"/>
            <a:ext cx="2325702" cy="2653427"/>
            <a:chOff x="4229615" y="2664709"/>
            <a:chExt cx="3254239" cy="3301692"/>
          </a:xfrm>
        </p:grpSpPr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ACD08EE0-4228-40CE-B785-3BBE87E5B133}"/>
                </a:ext>
              </a:extLst>
            </p:cNvPr>
            <p:cNvSpPr/>
            <p:nvPr/>
          </p:nvSpPr>
          <p:spPr>
            <a:xfrm>
              <a:off x="4533514" y="2664709"/>
              <a:ext cx="2627630" cy="31711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Scheme Manager</a:t>
              </a:r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D027079-1794-414E-A25A-A4FF18961D7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29615" y="3123842"/>
              <a:ext cx="3254239" cy="2842559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FEA0445-2DF5-4474-BD7F-8F489C9890FF}"/>
              </a:ext>
            </a:extLst>
          </p:cNvPr>
          <p:cNvGrpSpPr/>
          <p:nvPr/>
        </p:nvGrpSpPr>
        <p:grpSpPr>
          <a:xfrm>
            <a:off x="1097787" y="3251150"/>
            <a:ext cx="2325701" cy="3380003"/>
            <a:chOff x="8704358" y="2130806"/>
            <a:chExt cx="2766300" cy="3996972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E7AA44A8-E94F-4A4B-8280-075998F48FAA}"/>
                </a:ext>
              </a:extLst>
            </p:cNvPr>
            <p:cNvSpPr/>
            <p:nvPr/>
          </p:nvSpPr>
          <p:spPr>
            <a:xfrm>
              <a:off x="9121939" y="2130806"/>
              <a:ext cx="1887302" cy="31711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Scheme Editor</a:t>
              </a:r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3021EBF6-5478-4529-9D59-27AFD490DB4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704358" y="2568930"/>
              <a:ext cx="2766300" cy="3558848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83C65877-61DC-4FFE-B8C6-42D82C0E7A68}"/>
              </a:ext>
            </a:extLst>
          </p:cNvPr>
          <p:cNvGrpSpPr/>
          <p:nvPr/>
        </p:nvGrpSpPr>
        <p:grpSpPr>
          <a:xfrm>
            <a:off x="4062019" y="2374084"/>
            <a:ext cx="2759905" cy="2948670"/>
            <a:chOff x="8137182" y="1778789"/>
            <a:chExt cx="3778405" cy="3566224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2697C035-C3A0-4664-A665-9F2A269BDE3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137182" y="2248353"/>
              <a:ext cx="3778405" cy="309666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843A90FA-D6A6-42F4-AA07-287566269FE0}"/>
                </a:ext>
              </a:extLst>
            </p:cNvPr>
            <p:cNvSpPr/>
            <p:nvPr/>
          </p:nvSpPr>
          <p:spPr>
            <a:xfrm>
              <a:off x="8694107" y="1778789"/>
              <a:ext cx="2684920" cy="31711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Scheme Color Picker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C0056D9A-D862-425E-8FFF-979BEF369EF1}"/>
              </a:ext>
            </a:extLst>
          </p:cNvPr>
          <p:cNvGrpSpPr/>
          <p:nvPr/>
        </p:nvGrpSpPr>
        <p:grpSpPr>
          <a:xfrm>
            <a:off x="2262096" y="2762335"/>
            <a:ext cx="1826418" cy="2560419"/>
            <a:chOff x="5927368" y="1109189"/>
            <a:chExt cx="2200131" cy="2965178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C5607F9-7725-4121-89B0-E40B6559C404}"/>
                </a:ext>
              </a:extLst>
            </p:cNvPr>
            <p:cNvSpPr/>
            <p:nvPr/>
          </p:nvSpPr>
          <p:spPr>
            <a:xfrm>
              <a:off x="5927368" y="3445066"/>
              <a:ext cx="1281299" cy="192115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/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4857375-C8FB-4360-A897-E644AAD5F64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27368" y="1109189"/>
              <a:ext cx="2200131" cy="2335877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BA679BEA-05BA-47C6-95C0-443F353952D5}"/>
                </a:ext>
              </a:extLst>
            </p:cNvPr>
            <p:cNvCxnSpPr>
              <a:cxnSpLocks/>
            </p:cNvCxnSpPr>
            <p:nvPr/>
          </p:nvCxnSpPr>
          <p:spPr>
            <a:xfrm>
              <a:off x="5927368" y="3669313"/>
              <a:ext cx="2191560" cy="405054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2FA009E0-FAFC-4D03-984A-4E48327F20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2868" y="2136774"/>
            <a:ext cx="3263058" cy="4413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A71F5AA-A3FC-447D-B71C-3ED4201C43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75551" y="1576866"/>
            <a:ext cx="3575559" cy="384158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C03B959F-7133-70BF-53A8-47B7C917917C}"/>
              </a:ext>
            </a:extLst>
          </p:cNvPr>
          <p:cNvGrpSpPr/>
          <p:nvPr/>
        </p:nvGrpSpPr>
        <p:grpSpPr>
          <a:xfrm>
            <a:off x="10851112" y="1576866"/>
            <a:ext cx="1254815" cy="1902450"/>
            <a:chOff x="10964273" y="2066584"/>
            <a:chExt cx="1141652" cy="1412732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8B09FD3-6FC5-4E1B-B550-307FDE706934}"/>
                </a:ext>
              </a:extLst>
            </p:cNvPr>
            <p:cNvSpPr/>
            <p:nvPr/>
          </p:nvSpPr>
          <p:spPr>
            <a:xfrm>
              <a:off x="11891659" y="3309883"/>
              <a:ext cx="214266" cy="169433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43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885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328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771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213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656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097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541" algn="l" defTabSz="609443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2399" dirty="0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C4E31CE-3FD8-4CDC-A430-67962DCFDB3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964273" y="2066584"/>
              <a:ext cx="1141651" cy="1235438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FBD8A05-302B-4CFE-BB90-2AE7D9268030}"/>
              </a:ext>
            </a:extLst>
          </p:cNvPr>
          <p:cNvCxnSpPr>
            <a:cxnSpLocks/>
          </p:cNvCxnSpPr>
          <p:nvPr/>
        </p:nvCxnSpPr>
        <p:spPr>
          <a:xfrm flipH="1">
            <a:off x="10851110" y="3489902"/>
            <a:ext cx="1254816" cy="1986972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2A6C3BFA-73D5-4B89-B7FA-BB1399B1E63E}"/>
              </a:ext>
            </a:extLst>
          </p:cNvPr>
          <p:cNvSpPr/>
          <p:nvPr/>
        </p:nvSpPr>
        <p:spPr>
          <a:xfrm>
            <a:off x="9679464" y="1084643"/>
            <a:ext cx="1852140" cy="2847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09443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43" algn="l" defTabSz="609443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885" algn="l" defTabSz="609443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328" algn="l" defTabSz="609443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771" algn="l" defTabSz="609443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213" algn="l" defTabSz="609443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656" algn="l" defTabSz="609443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097" algn="l" defTabSz="609443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541" algn="l" defTabSz="609443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/>
              <a:t>Scheme Helper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4426B1C2-95D6-463B-EF26-A234A8107F92}"/>
              </a:ext>
            </a:extLst>
          </p:cNvPr>
          <p:cNvGrpSpPr/>
          <p:nvPr/>
        </p:nvGrpSpPr>
        <p:grpSpPr>
          <a:xfrm>
            <a:off x="5629336" y="4184304"/>
            <a:ext cx="1129616" cy="287654"/>
            <a:chOff x="5507404" y="5189220"/>
            <a:chExt cx="1129616" cy="287654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9B6A4773-59DF-7A2A-F059-26DB842947AD}"/>
                </a:ext>
              </a:extLst>
            </p:cNvPr>
            <p:cNvSpPr/>
            <p:nvPr/>
          </p:nvSpPr>
          <p:spPr>
            <a:xfrm>
              <a:off x="5593080" y="5189220"/>
              <a:ext cx="1043940" cy="144780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15BC6406-BDD3-6471-585A-C1E28BBED9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07404" y="5333999"/>
              <a:ext cx="81170" cy="142875"/>
            </a:xfrm>
            <a:prstGeom prst="line">
              <a:avLst/>
            </a:prstGeom>
            <a:ln w="158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E7B9B72-5EA3-4EB7-56FB-FCCAF95B96B3}"/>
              </a:ext>
            </a:extLst>
          </p:cNvPr>
          <p:cNvCxnSpPr/>
          <p:nvPr/>
        </p:nvCxnSpPr>
        <p:spPr>
          <a:xfrm>
            <a:off x="6763458" y="4329082"/>
            <a:ext cx="74226" cy="142875"/>
          </a:xfrm>
          <a:prstGeom prst="line">
            <a:avLst/>
          </a:prstGeom>
          <a:ln w="158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0886FA77-EAD4-9075-620F-6BA7EED5BCA3}"/>
              </a:ext>
            </a:extLst>
          </p:cNvPr>
          <p:cNvSpPr/>
          <p:nvPr/>
        </p:nvSpPr>
        <p:spPr>
          <a:xfrm>
            <a:off x="4871520" y="4544924"/>
            <a:ext cx="2383460" cy="4664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Alpha value adds transparency 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3AC3FF80-AD77-C12C-D786-7D3B5E967C2B}"/>
              </a:ext>
            </a:extLst>
          </p:cNvPr>
          <p:cNvSpPr/>
          <p:nvPr/>
        </p:nvSpPr>
        <p:spPr>
          <a:xfrm>
            <a:off x="110106" y="1767409"/>
            <a:ext cx="832869" cy="205928"/>
          </a:xfrm>
          <a:prstGeom prst="rect">
            <a:avLst/>
          </a:prstGeom>
          <a:noFill/>
          <a:ln w="158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375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46" grpId="0" animBg="1"/>
      <p:bldP spid="47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990</TotalTime>
  <Words>1192</Words>
  <Application>Microsoft Office PowerPoint</Application>
  <PresentationFormat>Widescreen</PresentationFormat>
  <Paragraphs>336</Paragraphs>
  <Slides>27</Slides>
  <Notes>6</Notes>
  <HiddenSlides>1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Arial</vt:lpstr>
      <vt:lpstr>Calibri</vt:lpstr>
      <vt:lpstr>Calibri Light</vt:lpstr>
      <vt:lpstr>Times New Roman</vt:lpstr>
      <vt:lpstr>Office Theme</vt:lpstr>
      <vt:lpstr> Harmony Graphics  Hands-On Training</vt:lpstr>
      <vt:lpstr>Agenda</vt:lpstr>
      <vt:lpstr>Application Design</vt:lpstr>
      <vt:lpstr>Hardware Requirement</vt:lpstr>
      <vt:lpstr>PowerPoint Presentation</vt:lpstr>
      <vt:lpstr>PowerPoint Presentation</vt:lpstr>
      <vt:lpstr>Task 1</vt:lpstr>
      <vt:lpstr>PowerPoint Presentation</vt:lpstr>
      <vt:lpstr>PowerPoint Presentation</vt:lpstr>
      <vt:lpstr>Task 2</vt:lpstr>
      <vt:lpstr>Hardware Compositing</vt:lpstr>
      <vt:lpstr>Pro Tip: Use Layers to Overlay Dynamic Content</vt:lpstr>
      <vt:lpstr>Events Handling</vt:lpstr>
      <vt:lpstr>Task 3</vt:lpstr>
      <vt:lpstr>Task 4</vt:lpstr>
      <vt:lpstr>What is the Graphics Canvas?</vt:lpstr>
      <vt:lpstr>Canvas Object</vt:lpstr>
      <vt:lpstr>Composer and Canvas Integration</vt:lpstr>
      <vt:lpstr>Application Interface</vt:lpstr>
      <vt:lpstr>Application Interface</vt:lpstr>
      <vt:lpstr>Canvas Applications</vt:lpstr>
      <vt:lpstr>Task 4 - Implementation</vt:lpstr>
      <vt:lpstr>PowerPoint Presentation</vt:lpstr>
      <vt:lpstr>Task 5-6</vt:lpstr>
      <vt:lpstr>Important Resources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Harmony Graphics  Hands-On Training</dc:title>
  <dc:creator>Swapna Gurumani - C40450</dc:creator>
  <cp:lastModifiedBy>Swapna Gurumani - C40450</cp:lastModifiedBy>
  <cp:revision>20</cp:revision>
  <dcterms:created xsi:type="dcterms:W3CDTF">2022-12-01T18:55:51Z</dcterms:created>
  <dcterms:modified xsi:type="dcterms:W3CDTF">2022-12-06T01:36:10Z</dcterms:modified>
</cp:coreProperties>
</file>